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Lst>
  <p:sldSz cy="5143500" cx="9144000"/>
  <p:notesSz cx="6858000" cy="9144000"/>
  <p:embeddedFontLst>
    <p:embeddedFont>
      <p:font typeface="Roboto Serif"/>
      <p:regular r:id="rId118"/>
      <p:bold r:id="rId119"/>
      <p:italic r:id="rId120"/>
      <p:boldItalic r:id="rId121"/>
    </p:embeddedFont>
    <p:embeddedFont>
      <p:font typeface="Lora Medium"/>
      <p:regular r:id="rId122"/>
      <p:bold r:id="rId123"/>
      <p:italic r:id="rId124"/>
      <p:boldItalic r:id="rId125"/>
    </p:embeddedFont>
    <p:embeddedFont>
      <p:font typeface="Roboto"/>
      <p:regular r:id="rId126"/>
      <p:bold r:id="rId127"/>
      <p:italic r:id="rId128"/>
      <p:boldItalic r:id="rId129"/>
    </p:embeddedFont>
    <p:embeddedFont>
      <p:font typeface="Nunito"/>
      <p:regular r:id="rId130"/>
      <p:bold r:id="rId131"/>
      <p:italic r:id="rId132"/>
      <p:boldItalic r:id="rId133"/>
    </p:embeddedFont>
    <p:embeddedFont>
      <p:font typeface="Lora SemiBold"/>
      <p:regular r:id="rId134"/>
      <p:bold r:id="rId135"/>
      <p:italic r:id="rId136"/>
      <p:boldItalic r:id="rId137"/>
    </p:embeddedFont>
    <p:embeddedFont>
      <p:font typeface="Lora"/>
      <p:regular r:id="rId138"/>
      <p:bold r:id="rId139"/>
      <p:italic r:id="rId140"/>
      <p:boldItalic r:id="rId141"/>
    </p:embeddedFont>
    <p:embeddedFont>
      <p:font typeface="Roboto Serif SemiBold"/>
      <p:regular r:id="rId142"/>
      <p:bold r:id="rId143"/>
      <p:italic r:id="rId144"/>
      <p:boldItalic r:id="rId145"/>
    </p:embeddedFont>
    <p:embeddedFont>
      <p:font typeface="Roboto Serif Black"/>
      <p:bold r:id="rId146"/>
      <p:boldItalic r:id="rId1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F68573-763F-4E36-AE68-366C777D46E5}">
  <a:tblStyle styleId="{05F68573-763F-4E36-AE68-366C777D46E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Roboto-boldItalic.fntdata"/><Relationship Id="rId128" Type="http://schemas.openxmlformats.org/officeDocument/2006/relationships/font" Target="fonts/Roboto-italic.fntdata"/><Relationship Id="rId127" Type="http://schemas.openxmlformats.org/officeDocument/2006/relationships/font" Target="fonts/Roboto-bold.fntdata"/><Relationship Id="rId126" Type="http://schemas.openxmlformats.org/officeDocument/2006/relationships/font" Target="fonts/Roboto-regular.fntdata"/><Relationship Id="rId26" Type="http://schemas.openxmlformats.org/officeDocument/2006/relationships/slide" Target="slides/slide20.xml"/><Relationship Id="rId121" Type="http://schemas.openxmlformats.org/officeDocument/2006/relationships/font" Target="fonts/RobotoSerif-boldItalic.fntdata"/><Relationship Id="rId25" Type="http://schemas.openxmlformats.org/officeDocument/2006/relationships/slide" Target="slides/slide19.xml"/><Relationship Id="rId120" Type="http://schemas.openxmlformats.org/officeDocument/2006/relationships/font" Target="fonts/RobotoSerif-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LoraMedium-boldItalic.fntdata"/><Relationship Id="rId29" Type="http://schemas.openxmlformats.org/officeDocument/2006/relationships/slide" Target="slides/slide23.xml"/><Relationship Id="rId124" Type="http://schemas.openxmlformats.org/officeDocument/2006/relationships/font" Target="fonts/LoraMedium-italic.fntdata"/><Relationship Id="rId123" Type="http://schemas.openxmlformats.org/officeDocument/2006/relationships/font" Target="fonts/LoraMedium-bold.fntdata"/><Relationship Id="rId122" Type="http://schemas.openxmlformats.org/officeDocument/2006/relationships/font" Target="fonts/LoraMedium-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Serif-regular.fntdata"/><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font" Target="fonts/RobotoSerif-bold.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43" Type="http://schemas.openxmlformats.org/officeDocument/2006/relationships/font" Target="fonts/RobotoSerifSemiBold-bold.fntdata"/><Relationship Id="rId142" Type="http://schemas.openxmlformats.org/officeDocument/2006/relationships/font" Target="fonts/RobotoSerifSemiBold-regular.fntdata"/><Relationship Id="rId141" Type="http://schemas.openxmlformats.org/officeDocument/2006/relationships/font" Target="fonts/Lora-boldItalic.fntdata"/><Relationship Id="rId140" Type="http://schemas.openxmlformats.org/officeDocument/2006/relationships/font" Target="fonts/Lora-italic.fntdata"/><Relationship Id="rId5" Type="http://schemas.openxmlformats.org/officeDocument/2006/relationships/slideMaster" Target="slideMasters/slideMaster1.xml"/><Relationship Id="rId147" Type="http://schemas.openxmlformats.org/officeDocument/2006/relationships/font" Target="fonts/RobotoSerifBlack-boldItalic.fntdata"/><Relationship Id="rId6" Type="http://schemas.openxmlformats.org/officeDocument/2006/relationships/notesMaster" Target="notesMasters/notesMaster1.xml"/><Relationship Id="rId146" Type="http://schemas.openxmlformats.org/officeDocument/2006/relationships/font" Target="fonts/RobotoSerifBlack-bold.fntdata"/><Relationship Id="rId7" Type="http://schemas.openxmlformats.org/officeDocument/2006/relationships/slide" Target="slides/slide1.xml"/><Relationship Id="rId145" Type="http://schemas.openxmlformats.org/officeDocument/2006/relationships/font" Target="fonts/RobotoSerifSemiBold-boldItalic.fntdata"/><Relationship Id="rId8" Type="http://schemas.openxmlformats.org/officeDocument/2006/relationships/slide" Target="slides/slide2.xml"/><Relationship Id="rId144" Type="http://schemas.openxmlformats.org/officeDocument/2006/relationships/font" Target="fonts/RobotoSerifSemiBold-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Lora-bold.fntdata"/><Relationship Id="rId138" Type="http://schemas.openxmlformats.org/officeDocument/2006/relationships/font" Target="fonts/Lora-regular.fntdata"/><Relationship Id="rId137" Type="http://schemas.openxmlformats.org/officeDocument/2006/relationships/font" Target="fonts/LoraSemiBold-boldItalic.fntdata"/><Relationship Id="rId132" Type="http://schemas.openxmlformats.org/officeDocument/2006/relationships/font" Target="fonts/Nunito-italic.fntdata"/><Relationship Id="rId131" Type="http://schemas.openxmlformats.org/officeDocument/2006/relationships/font" Target="fonts/Nunito-bold.fntdata"/><Relationship Id="rId130" Type="http://schemas.openxmlformats.org/officeDocument/2006/relationships/font" Target="fonts/Nunito-regular.fntdata"/><Relationship Id="rId136" Type="http://schemas.openxmlformats.org/officeDocument/2006/relationships/font" Target="fonts/LoraSemiBold-italic.fntdata"/><Relationship Id="rId135" Type="http://schemas.openxmlformats.org/officeDocument/2006/relationships/font" Target="fonts/LoraSemiBold-bold.fntdata"/><Relationship Id="rId134" Type="http://schemas.openxmlformats.org/officeDocument/2006/relationships/font" Target="fonts/LoraSemiBold-regular.fntdata"/><Relationship Id="rId133" Type="http://schemas.openxmlformats.org/officeDocument/2006/relationships/font" Target="fonts/Nunito-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921eb4af5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921eb4af5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62c3693ad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62c3693ad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62c3693ad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262c3693ad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262c3693ad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262c3693ad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62c3693ad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262c3693ad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62c3693ad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62c3693ad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62c3693ad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62c3693ad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62c3693ad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262c3693ad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262c3693ad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262c3693ad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62c3693ad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262c3693ad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a27071616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2a27071616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921eb4af5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921eb4af5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2a27071616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2a27071616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2a27071638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2a27071638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62e6f5763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62e6f5763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9458e5c00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9458e5c00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941c2f59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941c2f59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9458e5c00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9458e5c00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941c2f59b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941c2f59b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9437217a6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9437217a6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9437217a6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9437217a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9437217a6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9437217a6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474b5c6798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474b5c6798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9896b07a6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9896b07a6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948fe1cd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948fe1cd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948fe1cd9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948fe1cd9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948fe1cd9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948fe1cd9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948fe1cd9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948fe1cd9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948fe1cd9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948fe1cd9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7c01042b2a9338c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c01042b2a9338c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9906f950a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9906f950a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94703d59b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94703d59b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94703d59b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94703d59b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4558b24d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4558b24d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94703d59b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94703d59b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94703d59b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94703d59b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94703d59b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94703d59b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9906f950a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9906f950a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9f04b4ab5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9f04b4ab5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62249dc8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62249dc8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62249dc85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62249dc85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622f12f5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622f12f5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622f12f58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622f12f58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9e9e9d1d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9e9e9d1d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4558b24d4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4558b24d4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9f04b4ab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9f04b4ab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9f04b4ab5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9f04b4ab5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9f04b4ab5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9f04b4ab5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9458e5c00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9458e5c00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9458e5c00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9458e5c00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5d17aaa5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5d17aaa5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5d17aaa53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5d17aaa53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5d17aaa53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5d17aaa5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5d17aaa53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5d17aaa53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5d17aaa53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5d17aaa53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4558b24d4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4558b24d4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5d17aaa53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5d17aaa53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5d17aaa53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5d17aaa53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5e6db836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5e6db836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9906f950a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9906f950a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94703d59b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94703d59b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94703d59b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94703d59b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94703d59b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94703d59b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94703d59b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94703d59b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94703d59b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94703d59b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94703d59b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94703d59b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4558b24d4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4558b24d4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9906f950a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9906f950a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980e97d0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980e97d0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9f04b4ab5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9f04b4ab5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980e97d00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980e97d00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980e97d00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980e97d00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980e97d00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980e97d00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984421e3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984421e3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984421e3c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984421e3c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984421e3c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984421e3c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984421e3c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984421e3c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558b24d4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558b24d4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984421e3c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984421e3c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984421e3c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984421e3c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984421e3c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984421e3c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9906f950a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9906f950a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9f081a804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9f081a804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8e43770e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8e43770e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8e43770ec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8e43770ec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8e437713d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8e437713d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8e437713d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8e437713d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8e437713d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8e437713d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4558b24d4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4558b24d4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8e437713d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8e437713d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a049a6f62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a049a6f62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a049a6f6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a049a6f6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a049a6f62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a049a6f62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a049a6f62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a049a6f62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a049a6f6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a049a6f6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a049a6f62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a049a6f62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a049a6f62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a049a6f62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a049a6f62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a049a6f62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a049a6f62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a049a6f62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21eb4af5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921eb4af5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a049a6f62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a049a6f62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a049a6f62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a049a6f62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a049a6f62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a049a6f62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a049a6f62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2a049a6f62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62c3693a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62c3693a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62c3693ad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62c3693ad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62c3693ad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62c3693ad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62c3693ad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262c3693ad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62c3693ad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62c3693ad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62c3693ad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62c3693ad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31.jpg"/><Relationship Id="rId6" Type="http://schemas.openxmlformats.org/officeDocument/2006/relationships/image" Target="../media/image3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20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18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19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20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 Id="rId3" Type="http://schemas.openxmlformats.org/officeDocument/2006/relationships/image" Target="../media/image20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 Id="rId3" Type="http://schemas.openxmlformats.org/officeDocument/2006/relationships/image" Target="../media/image20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 Id="rId3" Type="http://schemas.openxmlformats.org/officeDocument/2006/relationships/image" Target="../media/image20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202.png"/></Relationships>
</file>

<file path=ppt/slides/_rels/slide108.xml.rels><?xml version="1.0" encoding="UTF-8" standalone="yes"?><Relationships xmlns="http://schemas.openxmlformats.org/package/2006/relationships"><Relationship Id="rId10" Type="http://schemas.openxmlformats.org/officeDocument/2006/relationships/image" Target="../media/image176.png"/><Relationship Id="rId1" Type="http://schemas.openxmlformats.org/officeDocument/2006/relationships/slideLayout" Target="../slideLayouts/slideLayout11.xml"/><Relationship Id="rId2" Type="http://schemas.openxmlformats.org/officeDocument/2006/relationships/notesSlide" Target="../notesSlides/notesSlide108.xml"/><Relationship Id="rId3" Type="http://schemas.openxmlformats.org/officeDocument/2006/relationships/image" Target="../media/image69.png"/><Relationship Id="rId4" Type="http://schemas.openxmlformats.org/officeDocument/2006/relationships/image" Target="../media/image77.png"/><Relationship Id="rId9" Type="http://schemas.openxmlformats.org/officeDocument/2006/relationships/image" Target="../media/image182.png"/><Relationship Id="rId5" Type="http://schemas.openxmlformats.org/officeDocument/2006/relationships/image" Target="../media/image178.png"/><Relationship Id="rId6" Type="http://schemas.openxmlformats.org/officeDocument/2006/relationships/image" Target="../media/image70.png"/><Relationship Id="rId7" Type="http://schemas.openxmlformats.org/officeDocument/2006/relationships/image" Target="../media/image115.png"/><Relationship Id="rId8" Type="http://schemas.openxmlformats.org/officeDocument/2006/relationships/image" Target="../media/image10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48.png"/><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38.png"/><Relationship Id="rId9" Type="http://schemas.openxmlformats.org/officeDocument/2006/relationships/image" Target="../media/image54.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51.png"/><Relationship Id="rId8" Type="http://schemas.openxmlformats.org/officeDocument/2006/relationships/image" Target="../media/image4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 Id="rId3" Type="http://schemas.openxmlformats.org/officeDocument/2006/relationships/hyperlink" Target="https://portswigger.net/burp/communitydownload" TargetMode="External"/><Relationship Id="rId4" Type="http://schemas.openxmlformats.org/officeDocument/2006/relationships/hyperlink" Target="https://owasp.org/www-project-top-ten/" TargetMode="External"/><Relationship Id="rId5" Type="http://schemas.openxmlformats.org/officeDocument/2006/relationships/hyperlink" Target="https://www.google.com/" TargetMode="External"/><Relationship Id="rId6" Type="http://schemas.openxmlformats.org/officeDocument/2006/relationships/hyperlink" Target="https://github.com/pwn0sec/PwnXSS" TargetMode="External"/><Relationship Id="rId7" Type="http://schemas.openxmlformats.org/officeDocument/2006/relationships/hyperlink" Target="https://www.atholbooks-sales.org/"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 Id="rId3" Type="http://schemas.openxmlformats.org/officeDocument/2006/relationships/image" Target="../media/image2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image" Target="../media/image52.png"/><Relationship Id="rId9" Type="http://schemas.openxmlformats.org/officeDocument/2006/relationships/image" Target="../media/image72.png"/><Relationship Id="rId5" Type="http://schemas.openxmlformats.org/officeDocument/2006/relationships/image" Target="../media/image55.png"/><Relationship Id="rId6" Type="http://schemas.openxmlformats.org/officeDocument/2006/relationships/image" Target="../media/image47.png"/><Relationship Id="rId7" Type="http://schemas.openxmlformats.org/officeDocument/2006/relationships/image" Target="../media/image62.png"/><Relationship Id="rId8"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6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61.png"/><Relationship Id="rId4" Type="http://schemas.openxmlformats.org/officeDocument/2006/relationships/image" Target="../media/image52.png"/><Relationship Id="rId5" Type="http://schemas.openxmlformats.org/officeDocument/2006/relationships/image" Target="../media/image55.png"/><Relationship Id="rId6" Type="http://schemas.openxmlformats.org/officeDocument/2006/relationships/image" Target="../media/image47.png"/><Relationship Id="rId7" Type="http://schemas.openxmlformats.org/officeDocument/2006/relationships/image" Target="../media/image62.png"/><Relationship Id="rId8" Type="http://schemas.openxmlformats.org/officeDocument/2006/relationships/image" Target="../media/image7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8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7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8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77.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6.png"/><Relationship Id="rId7" Type="http://schemas.openxmlformats.org/officeDocument/2006/relationships/image" Target="../media/image66.png"/><Relationship Id="rId8" Type="http://schemas.openxmlformats.org/officeDocument/2006/relationships/image" Target="../media/image7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7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2.png"/><Relationship Id="rId4" Type="http://schemas.openxmlformats.org/officeDocument/2006/relationships/image" Target="../media/image55.png"/><Relationship Id="rId5" Type="http://schemas.openxmlformats.org/officeDocument/2006/relationships/image" Target="../media/image47.png"/><Relationship Id="rId6" Type="http://schemas.openxmlformats.org/officeDocument/2006/relationships/image" Target="../media/image62.png"/><Relationship Id="rId7" Type="http://schemas.openxmlformats.org/officeDocument/2006/relationships/image" Target="../media/image72.png"/><Relationship Id="rId8"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9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8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8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9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00.png"/><Relationship Id="rId4" Type="http://schemas.openxmlformats.org/officeDocument/2006/relationships/image" Target="../media/image52.png"/><Relationship Id="rId5" Type="http://schemas.openxmlformats.org/officeDocument/2006/relationships/image" Target="../media/image55.png"/><Relationship Id="rId6" Type="http://schemas.openxmlformats.org/officeDocument/2006/relationships/image" Target="../media/image47.png"/><Relationship Id="rId7" Type="http://schemas.openxmlformats.org/officeDocument/2006/relationships/image" Target="../media/image62.png"/><Relationship Id="rId8"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0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9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0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8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9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7.png"/><Relationship Id="rId6" Type="http://schemas.openxmlformats.org/officeDocument/2006/relationships/image" Target="../media/image102.png"/><Relationship Id="rId7" Type="http://schemas.openxmlformats.org/officeDocument/2006/relationships/image" Target="../media/image115.png"/><Relationship Id="rId8" Type="http://schemas.openxmlformats.org/officeDocument/2006/relationships/image" Target="../media/image10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08.png"/><Relationship Id="rId4" Type="http://schemas.openxmlformats.org/officeDocument/2006/relationships/hyperlink" Target="http://www.thesouledstore.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16.png"/><Relationship Id="rId4" Type="http://schemas.openxmlformats.org/officeDocument/2006/relationships/image" Target="../media/image52.png"/><Relationship Id="rId5" Type="http://schemas.openxmlformats.org/officeDocument/2006/relationships/image" Target="../media/image55.png"/><Relationship Id="rId6" Type="http://schemas.openxmlformats.org/officeDocument/2006/relationships/image" Target="../media/image47.png"/><Relationship Id="rId7" Type="http://schemas.openxmlformats.org/officeDocument/2006/relationships/image" Target="../media/image62.png"/><Relationship Id="rId8"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111.png"/></Relationships>
</file>

<file path=ppt/slides/_rels/slide5.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11.png"/><Relationship Id="rId13" Type="http://schemas.openxmlformats.org/officeDocument/2006/relationships/image" Target="../media/image9.png"/><Relationship Id="rId12" Type="http://schemas.openxmlformats.org/officeDocument/2006/relationships/image" Target="../media/image10.png"/><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8.png"/><Relationship Id="rId15" Type="http://schemas.openxmlformats.org/officeDocument/2006/relationships/image" Target="../media/image12.png"/><Relationship Id="rId14" Type="http://schemas.openxmlformats.org/officeDocument/2006/relationships/image" Target="../media/image14.png"/><Relationship Id="rId17" Type="http://schemas.openxmlformats.org/officeDocument/2006/relationships/image" Target="../media/image17.png"/><Relationship Id="rId16" Type="http://schemas.openxmlformats.org/officeDocument/2006/relationships/image" Target="../media/image15.png"/><Relationship Id="rId5" Type="http://schemas.openxmlformats.org/officeDocument/2006/relationships/image" Target="../media/image3.png"/><Relationship Id="rId19" Type="http://schemas.openxmlformats.org/officeDocument/2006/relationships/image" Target="../media/image19.png"/><Relationship Id="rId6" Type="http://schemas.openxmlformats.org/officeDocument/2006/relationships/image" Target="../media/image5.png"/><Relationship Id="rId18" Type="http://schemas.openxmlformats.org/officeDocument/2006/relationships/image" Target="../media/image18.png"/><Relationship Id="rId7" Type="http://schemas.openxmlformats.org/officeDocument/2006/relationships/image" Target="../media/image6.png"/><Relationship Id="rId8"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1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1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130.png"/></Relationships>
</file>

<file path=ppt/slides/_rels/slide53.xml.rels><?xml version="1.0" encoding="UTF-8" standalone="yes"?><Relationships xmlns="http://schemas.openxmlformats.org/package/2006/relationships"><Relationship Id="rId11" Type="http://schemas.openxmlformats.org/officeDocument/2006/relationships/image" Target="../media/image122.png"/><Relationship Id="rId10" Type="http://schemas.openxmlformats.org/officeDocument/2006/relationships/image" Target="../media/image143.png"/><Relationship Id="rId13" Type="http://schemas.openxmlformats.org/officeDocument/2006/relationships/image" Target="../media/image129.png"/><Relationship Id="rId12" Type="http://schemas.openxmlformats.org/officeDocument/2006/relationships/image" Target="../media/image134.png"/><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123.png"/><Relationship Id="rId4" Type="http://schemas.openxmlformats.org/officeDocument/2006/relationships/image" Target="../media/image140.png"/><Relationship Id="rId9" Type="http://schemas.openxmlformats.org/officeDocument/2006/relationships/image" Target="../media/image126.png"/><Relationship Id="rId14" Type="http://schemas.openxmlformats.org/officeDocument/2006/relationships/image" Target="../media/image138.png"/><Relationship Id="rId5" Type="http://schemas.openxmlformats.org/officeDocument/2006/relationships/image" Target="../media/image132.png"/><Relationship Id="rId6" Type="http://schemas.openxmlformats.org/officeDocument/2006/relationships/image" Target="../media/image121.png"/><Relationship Id="rId7" Type="http://schemas.openxmlformats.org/officeDocument/2006/relationships/image" Target="../media/image137.png"/><Relationship Id="rId8" Type="http://schemas.openxmlformats.org/officeDocument/2006/relationships/image" Target="../media/image1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1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142.png"/><Relationship Id="rId4" Type="http://schemas.openxmlformats.org/officeDocument/2006/relationships/image" Target="../media/image52.png"/><Relationship Id="rId5" Type="http://schemas.openxmlformats.org/officeDocument/2006/relationships/image" Target="../media/image55.png"/><Relationship Id="rId6" Type="http://schemas.openxmlformats.org/officeDocument/2006/relationships/image" Target="../media/image47.png"/><Relationship Id="rId7" Type="http://schemas.openxmlformats.org/officeDocument/2006/relationships/image" Target="../media/image62.png"/><Relationship Id="rId8" Type="http://schemas.openxmlformats.org/officeDocument/2006/relationships/image" Target="../media/image7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1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1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1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47.png"/></Relationships>
</file>

<file path=ppt/slides/_rels/slide6.xml.rels><?xml version="1.0" encoding="UTF-8" standalone="yes"?><Relationships xmlns="http://schemas.openxmlformats.org/package/2006/relationships"><Relationship Id="rId10" Type="http://schemas.openxmlformats.org/officeDocument/2006/relationships/image" Target="../media/image30.png"/><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1.png"/><Relationship Id="rId8"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69.png"/><Relationship Id="rId4" Type="http://schemas.openxmlformats.org/officeDocument/2006/relationships/image" Target="../media/image145.png"/><Relationship Id="rId5" Type="http://schemas.openxmlformats.org/officeDocument/2006/relationships/image" Target="../media/image70.png"/><Relationship Id="rId6" Type="http://schemas.openxmlformats.org/officeDocument/2006/relationships/image" Target="../media/image1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52.png"/><Relationship Id="rId4" Type="http://schemas.openxmlformats.org/officeDocument/2006/relationships/image" Target="../media/image55.png"/><Relationship Id="rId5" Type="http://schemas.openxmlformats.org/officeDocument/2006/relationships/image" Target="../media/image47.png"/><Relationship Id="rId6" Type="http://schemas.openxmlformats.org/officeDocument/2006/relationships/image" Target="../media/image62.png"/><Relationship Id="rId7" Type="http://schemas.openxmlformats.org/officeDocument/2006/relationships/image" Target="../media/image72.png"/><Relationship Id="rId8" Type="http://schemas.openxmlformats.org/officeDocument/2006/relationships/image" Target="../media/image1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1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1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1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1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16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1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1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1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152.png"/></Relationships>
</file>

<file path=ppt/slides/_rels/slide73.xml.rels><?xml version="1.0" encoding="UTF-8" standalone="yes"?><Relationships xmlns="http://schemas.openxmlformats.org/package/2006/relationships"><Relationship Id="rId11" Type="http://schemas.openxmlformats.org/officeDocument/2006/relationships/image" Target="../media/image126.png"/><Relationship Id="rId10" Type="http://schemas.openxmlformats.org/officeDocument/2006/relationships/image" Target="../media/image118.png"/><Relationship Id="rId13" Type="http://schemas.openxmlformats.org/officeDocument/2006/relationships/image" Target="../media/image129.png"/><Relationship Id="rId12" Type="http://schemas.openxmlformats.org/officeDocument/2006/relationships/image" Target="../media/image134.png"/><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123.png"/><Relationship Id="rId4" Type="http://schemas.openxmlformats.org/officeDocument/2006/relationships/image" Target="../media/image140.png"/><Relationship Id="rId9" Type="http://schemas.openxmlformats.org/officeDocument/2006/relationships/image" Target="../media/image137.png"/><Relationship Id="rId14" Type="http://schemas.openxmlformats.org/officeDocument/2006/relationships/image" Target="../media/image138.png"/><Relationship Id="rId5" Type="http://schemas.openxmlformats.org/officeDocument/2006/relationships/image" Target="../media/image132.png"/><Relationship Id="rId6" Type="http://schemas.openxmlformats.org/officeDocument/2006/relationships/image" Target="../media/image121.png"/><Relationship Id="rId7" Type="http://schemas.openxmlformats.org/officeDocument/2006/relationships/image" Target="../media/image143.png"/><Relationship Id="rId8" Type="http://schemas.openxmlformats.org/officeDocument/2006/relationships/image" Target="../media/image1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17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52.png"/><Relationship Id="rId4" Type="http://schemas.openxmlformats.org/officeDocument/2006/relationships/image" Target="../media/image55.png"/><Relationship Id="rId5" Type="http://schemas.openxmlformats.org/officeDocument/2006/relationships/image" Target="../media/image47.png"/><Relationship Id="rId6" Type="http://schemas.openxmlformats.org/officeDocument/2006/relationships/image" Target="../media/image62.png"/><Relationship Id="rId7" Type="http://schemas.openxmlformats.org/officeDocument/2006/relationships/image" Target="../media/image72.png"/><Relationship Id="rId8" Type="http://schemas.openxmlformats.org/officeDocument/2006/relationships/image" Target="../media/image17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1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15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18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1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33.png"/><Relationship Id="rId9"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39.png"/><Relationship Id="rId7" Type="http://schemas.openxmlformats.org/officeDocument/2006/relationships/image" Target="../media/image36.png"/><Relationship Id="rId8" Type="http://schemas.openxmlformats.org/officeDocument/2006/relationships/image" Target="../media/image4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16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16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18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173.png"/><Relationship Id="rId4" Type="http://schemas.openxmlformats.org/officeDocument/2006/relationships/image" Target="../media/image52.png"/><Relationship Id="rId5" Type="http://schemas.openxmlformats.org/officeDocument/2006/relationships/image" Target="../media/image55.png"/><Relationship Id="rId6" Type="http://schemas.openxmlformats.org/officeDocument/2006/relationships/image" Target="../media/image47.png"/><Relationship Id="rId7" Type="http://schemas.openxmlformats.org/officeDocument/2006/relationships/image" Target="../media/image62.png"/><Relationship Id="rId8" Type="http://schemas.openxmlformats.org/officeDocument/2006/relationships/image" Target="../media/image7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18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170.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179.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180.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168.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17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198.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175.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193.jpg"/></Relationships>
</file>

<file path=ppt/slides/_rels/slide93.xml.rels><?xml version="1.0" encoding="UTF-8" standalone="yes"?><Relationships xmlns="http://schemas.openxmlformats.org/package/2006/relationships"><Relationship Id="rId10" Type="http://schemas.openxmlformats.org/officeDocument/2006/relationships/image" Target="../media/image182.png"/><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69.png"/><Relationship Id="rId4" Type="http://schemas.openxmlformats.org/officeDocument/2006/relationships/image" Target="../media/image70.png"/><Relationship Id="rId9" Type="http://schemas.openxmlformats.org/officeDocument/2006/relationships/image" Target="../media/image176.png"/><Relationship Id="rId5" Type="http://schemas.openxmlformats.org/officeDocument/2006/relationships/image" Target="../media/image77.png"/><Relationship Id="rId6" Type="http://schemas.openxmlformats.org/officeDocument/2006/relationships/image" Target="../media/image178.png"/><Relationship Id="rId7" Type="http://schemas.openxmlformats.org/officeDocument/2006/relationships/image" Target="../media/image115.png"/><Relationship Id="rId8" Type="http://schemas.openxmlformats.org/officeDocument/2006/relationships/image" Target="../media/image10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21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 Id="rId3" Type="http://schemas.openxmlformats.org/officeDocument/2006/relationships/image" Target="../media/image189.png"/><Relationship Id="rId4" Type="http://schemas.openxmlformats.org/officeDocument/2006/relationships/image" Target="../media/image52.png"/><Relationship Id="rId5" Type="http://schemas.openxmlformats.org/officeDocument/2006/relationships/image" Target="../media/image55.png"/><Relationship Id="rId6" Type="http://schemas.openxmlformats.org/officeDocument/2006/relationships/image" Target="../media/image47.png"/><Relationship Id="rId7" Type="http://schemas.openxmlformats.org/officeDocument/2006/relationships/image" Target="../media/image62.png"/><Relationship Id="rId8" Type="http://schemas.openxmlformats.org/officeDocument/2006/relationships/image" Target="../media/image7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18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 Id="rId3" Type="http://schemas.openxmlformats.org/officeDocument/2006/relationships/image" Target="../media/image19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 Id="rId3" Type="http://schemas.openxmlformats.org/officeDocument/2006/relationships/image" Target="../media/image20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2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143150" y="977850"/>
            <a:ext cx="5584800" cy="1265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b="1" lang="en-GB" sz="2700" u="sng">
                <a:solidFill>
                  <a:srgbClr val="002060"/>
                </a:solidFill>
                <a:latin typeface="Lora"/>
                <a:ea typeface="Lora"/>
                <a:cs typeface="Lora"/>
                <a:sym typeface="Lora"/>
              </a:rPr>
              <a:t>VULNERABILITY ASSESSMENT AND PENETRATION TESTING</a:t>
            </a:r>
            <a:endParaRPr b="1" sz="5020">
              <a:solidFill>
                <a:srgbClr val="002060"/>
              </a:solidFill>
              <a:latin typeface="Lora"/>
              <a:ea typeface="Lora"/>
              <a:cs typeface="Lora"/>
              <a:sym typeface="Lora"/>
            </a:endParaRPr>
          </a:p>
        </p:txBody>
      </p:sp>
      <p:sp>
        <p:nvSpPr>
          <p:cNvPr id="55" name="Google Shape;55;p13"/>
          <p:cNvSpPr txBox="1"/>
          <p:nvPr>
            <p:ph idx="1" type="subTitle"/>
          </p:nvPr>
        </p:nvSpPr>
        <p:spPr>
          <a:xfrm>
            <a:off x="2609950" y="3501238"/>
            <a:ext cx="3117900" cy="9924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ctr">
              <a:lnSpc>
                <a:spcPct val="115000"/>
              </a:lnSpc>
              <a:spcBef>
                <a:spcPts val="1000"/>
              </a:spcBef>
              <a:spcAft>
                <a:spcPts val="0"/>
              </a:spcAft>
              <a:buNone/>
            </a:pPr>
            <a:r>
              <a:rPr lang="en-GB" sz="5600" u="sng">
                <a:solidFill>
                  <a:srgbClr val="000000"/>
                </a:solidFill>
                <a:latin typeface="Roboto Serif Black"/>
                <a:ea typeface="Roboto Serif Black"/>
                <a:cs typeface="Roboto Serif Black"/>
                <a:sym typeface="Roboto Serif Black"/>
              </a:rPr>
              <a:t>KASHISH SHAH:-21082291026</a:t>
            </a:r>
            <a:endParaRPr sz="5600" u="sng">
              <a:solidFill>
                <a:srgbClr val="000000"/>
              </a:solidFill>
              <a:latin typeface="Roboto Serif Black"/>
              <a:ea typeface="Roboto Serif Black"/>
              <a:cs typeface="Roboto Serif Black"/>
              <a:sym typeface="Roboto Serif Black"/>
            </a:endParaRPr>
          </a:p>
          <a:p>
            <a:pPr indent="0" lvl="0" marL="0" rtl="0" algn="ctr">
              <a:lnSpc>
                <a:spcPct val="115000"/>
              </a:lnSpc>
              <a:spcBef>
                <a:spcPts val="1000"/>
              </a:spcBef>
              <a:spcAft>
                <a:spcPts val="0"/>
              </a:spcAft>
              <a:buNone/>
            </a:pPr>
            <a:r>
              <a:rPr lang="en-GB" sz="5600" u="sng">
                <a:solidFill>
                  <a:srgbClr val="000000"/>
                </a:solidFill>
                <a:latin typeface="Roboto Serif Black"/>
                <a:ea typeface="Roboto Serif Black"/>
                <a:cs typeface="Roboto Serif Black"/>
                <a:sym typeface="Roboto Serif Black"/>
              </a:rPr>
              <a:t>JAY SONI:-21082291028</a:t>
            </a:r>
            <a:endParaRPr sz="5600" u="sng">
              <a:solidFill>
                <a:srgbClr val="000000"/>
              </a:solidFill>
              <a:latin typeface="Roboto Serif Black"/>
              <a:ea typeface="Roboto Serif Black"/>
              <a:cs typeface="Roboto Serif Black"/>
              <a:sym typeface="Roboto Serif Black"/>
            </a:endParaRPr>
          </a:p>
          <a:p>
            <a:pPr indent="0" lvl="0" marL="0" rtl="0" algn="ctr">
              <a:lnSpc>
                <a:spcPct val="115000"/>
              </a:lnSpc>
              <a:spcBef>
                <a:spcPts val="1000"/>
              </a:spcBef>
              <a:spcAft>
                <a:spcPts val="0"/>
              </a:spcAft>
              <a:buNone/>
            </a:pPr>
            <a:r>
              <a:t/>
            </a:r>
            <a:endParaRPr sz="3200" u="sng">
              <a:solidFill>
                <a:srgbClr val="000000"/>
              </a:solidFill>
              <a:latin typeface="Roboto Serif Black"/>
              <a:ea typeface="Roboto Serif Black"/>
              <a:cs typeface="Roboto Serif Black"/>
              <a:sym typeface="Roboto Serif Black"/>
            </a:endParaRPr>
          </a:p>
          <a:p>
            <a:pPr indent="0" lvl="0" marL="0" rtl="0" algn="ctr">
              <a:spcBef>
                <a:spcPts val="0"/>
              </a:spcBef>
              <a:spcAft>
                <a:spcPts val="0"/>
              </a:spcAft>
              <a:buNone/>
            </a:pPr>
            <a:r>
              <a:t/>
            </a:r>
            <a:endParaRPr b="1" sz="3200" u="sng">
              <a:solidFill>
                <a:srgbClr val="F4CCCC"/>
              </a:solidFill>
              <a:latin typeface="Arial"/>
              <a:ea typeface="Arial"/>
              <a:cs typeface="Arial"/>
              <a:sym typeface="Arial"/>
            </a:endParaRPr>
          </a:p>
        </p:txBody>
      </p:sp>
      <p:pic>
        <p:nvPicPr>
          <p:cNvPr id="56" name="Google Shape;56;p13"/>
          <p:cNvPicPr preferRelativeResize="0"/>
          <p:nvPr/>
        </p:nvPicPr>
        <p:blipFill>
          <a:blip r:embed="rId3">
            <a:alphaModFix/>
          </a:blip>
          <a:stretch>
            <a:fillRect/>
          </a:stretch>
        </p:blipFill>
        <p:spPr>
          <a:xfrm>
            <a:off x="6684000" y="248200"/>
            <a:ext cx="2342600" cy="856375"/>
          </a:xfrm>
          <a:prstGeom prst="rect">
            <a:avLst/>
          </a:prstGeom>
          <a:noFill/>
          <a:ln>
            <a:noFill/>
          </a:ln>
        </p:spPr>
      </p:pic>
      <p:sp>
        <p:nvSpPr>
          <p:cNvPr id="57" name="Google Shape;57;p13"/>
          <p:cNvSpPr txBox="1"/>
          <p:nvPr/>
        </p:nvSpPr>
        <p:spPr>
          <a:xfrm>
            <a:off x="3412025" y="2540600"/>
            <a:ext cx="19734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latin typeface="Roboto"/>
                <a:ea typeface="Roboto"/>
                <a:cs typeface="Roboto"/>
                <a:sym typeface="Roboto"/>
              </a:rPr>
              <a:t>SUBMITTED BY</a:t>
            </a:r>
            <a:endParaRPr b="1" sz="1500">
              <a:latin typeface="Roboto"/>
              <a:ea typeface="Roboto"/>
              <a:cs typeface="Roboto"/>
              <a:sym typeface="Roboto"/>
            </a:endParaRPr>
          </a:p>
          <a:p>
            <a:pPr indent="0" lvl="0" marL="0" rtl="0" algn="l">
              <a:spcBef>
                <a:spcPts val="0"/>
              </a:spcBef>
              <a:spcAft>
                <a:spcPts val="0"/>
              </a:spcAft>
              <a:buNone/>
            </a:pPr>
            <a:r>
              <a:rPr b="1" lang="en-GB" sz="1500">
                <a:latin typeface="Roboto"/>
                <a:ea typeface="Roboto"/>
                <a:cs typeface="Roboto"/>
                <a:sym typeface="Roboto"/>
              </a:rPr>
              <a:t>GROUP NO:-03</a:t>
            </a:r>
            <a:endParaRPr b="1" sz="1500">
              <a:latin typeface="Roboto"/>
              <a:ea typeface="Roboto"/>
              <a:cs typeface="Roboto"/>
              <a:sym typeface="Roboto"/>
            </a:endParaRPr>
          </a:p>
        </p:txBody>
      </p:sp>
      <p:sp>
        <p:nvSpPr>
          <p:cNvPr id="58" name="Google Shape;58;p13"/>
          <p:cNvSpPr txBox="1"/>
          <p:nvPr/>
        </p:nvSpPr>
        <p:spPr>
          <a:xfrm>
            <a:off x="2006475" y="4597775"/>
            <a:ext cx="4951800" cy="4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latin typeface="Verdana"/>
                <a:ea typeface="Verdana"/>
                <a:cs typeface="Verdana"/>
                <a:sym typeface="Verdana"/>
              </a:rPr>
              <a:t>B.SC.IT(CYBER SECURITY) SEMESTER-V</a:t>
            </a:r>
            <a:endParaRPr b="1" sz="1500">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p:nvPr/>
        </p:nvSpPr>
        <p:spPr>
          <a:xfrm>
            <a:off x="3137425" y="291150"/>
            <a:ext cx="3299400" cy="6774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200">
                <a:solidFill>
                  <a:schemeClr val="lt1"/>
                </a:solidFill>
                <a:latin typeface="Roboto Serif"/>
                <a:ea typeface="Roboto Serif"/>
                <a:cs typeface="Roboto Serif"/>
                <a:sym typeface="Roboto Serif"/>
              </a:rPr>
              <a:t>Platform</a:t>
            </a:r>
            <a:endParaRPr b="1" sz="3200">
              <a:solidFill>
                <a:schemeClr val="lt1"/>
              </a:solidFill>
              <a:latin typeface="Roboto Serif"/>
              <a:ea typeface="Roboto Serif"/>
              <a:cs typeface="Roboto Serif"/>
              <a:sym typeface="Roboto Serif"/>
            </a:endParaRPr>
          </a:p>
        </p:txBody>
      </p:sp>
      <p:sp>
        <p:nvSpPr>
          <p:cNvPr id="186" name="Google Shape;186;p22"/>
          <p:cNvSpPr txBox="1"/>
          <p:nvPr/>
        </p:nvSpPr>
        <p:spPr>
          <a:xfrm>
            <a:off x="3851550" y="1448088"/>
            <a:ext cx="144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a:solidFill>
                  <a:srgbClr val="39C0BA"/>
                </a:solidFill>
                <a:latin typeface="Lora"/>
                <a:ea typeface="Lora"/>
                <a:cs typeface="Lora"/>
                <a:sym typeface="Lora"/>
              </a:rPr>
              <a:t>Windows – VirtualBox</a:t>
            </a:r>
            <a:endParaRPr b="1">
              <a:solidFill>
                <a:srgbClr val="39C0BA"/>
              </a:solidFill>
              <a:latin typeface="Lora"/>
              <a:ea typeface="Lora"/>
              <a:cs typeface="Lora"/>
              <a:sym typeface="Lora"/>
            </a:endParaRPr>
          </a:p>
        </p:txBody>
      </p:sp>
      <p:sp>
        <p:nvSpPr>
          <p:cNvPr id="187" name="Google Shape;187;p22"/>
          <p:cNvSpPr txBox="1"/>
          <p:nvPr/>
        </p:nvSpPr>
        <p:spPr>
          <a:xfrm>
            <a:off x="3851550" y="3339525"/>
            <a:ext cx="1440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a:solidFill>
                  <a:srgbClr val="E62601"/>
                </a:solidFill>
                <a:latin typeface="Lora"/>
                <a:ea typeface="Lora"/>
                <a:cs typeface="Lora"/>
                <a:sym typeface="Lora"/>
              </a:rPr>
              <a:t>Kali Linux – VirtualBox</a:t>
            </a:r>
            <a:endParaRPr b="1">
              <a:solidFill>
                <a:srgbClr val="E62601"/>
              </a:solidFill>
              <a:latin typeface="Lora"/>
              <a:ea typeface="Lora"/>
              <a:cs typeface="Lora"/>
              <a:sym typeface="Lora"/>
            </a:endParaRPr>
          </a:p>
        </p:txBody>
      </p:sp>
      <p:pic>
        <p:nvPicPr>
          <p:cNvPr id="188" name="Google Shape;188;p22"/>
          <p:cNvPicPr preferRelativeResize="0"/>
          <p:nvPr/>
        </p:nvPicPr>
        <p:blipFill>
          <a:blip r:embed="rId3">
            <a:alphaModFix/>
          </a:blip>
          <a:stretch>
            <a:fillRect/>
          </a:stretch>
        </p:blipFill>
        <p:spPr>
          <a:xfrm>
            <a:off x="5608925" y="1371250"/>
            <a:ext cx="69125" cy="918675"/>
          </a:xfrm>
          <a:prstGeom prst="rect">
            <a:avLst/>
          </a:prstGeom>
          <a:noFill/>
          <a:ln>
            <a:noFill/>
          </a:ln>
        </p:spPr>
      </p:pic>
      <p:pic>
        <p:nvPicPr>
          <p:cNvPr id="189" name="Google Shape;189;p22"/>
          <p:cNvPicPr preferRelativeResize="0"/>
          <p:nvPr/>
        </p:nvPicPr>
        <p:blipFill>
          <a:blip r:embed="rId4">
            <a:alphaModFix/>
          </a:blip>
          <a:stretch>
            <a:fillRect/>
          </a:stretch>
        </p:blipFill>
        <p:spPr>
          <a:xfrm flipH="1">
            <a:off x="5601750" y="3282150"/>
            <a:ext cx="69125" cy="945025"/>
          </a:xfrm>
          <a:prstGeom prst="rect">
            <a:avLst/>
          </a:prstGeom>
          <a:noFill/>
          <a:ln>
            <a:noFill/>
          </a:ln>
        </p:spPr>
      </p:pic>
      <p:sp>
        <p:nvSpPr>
          <p:cNvPr id="190" name="Google Shape;190;p22"/>
          <p:cNvSpPr txBox="1"/>
          <p:nvPr/>
        </p:nvSpPr>
        <p:spPr>
          <a:xfrm>
            <a:off x="5921300" y="1464588"/>
            <a:ext cx="34491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00">
                <a:solidFill>
                  <a:srgbClr val="404040"/>
                </a:solidFill>
                <a:latin typeface="Lora Medium"/>
                <a:ea typeface="Lora Medium"/>
                <a:cs typeface="Lora Medium"/>
                <a:sym typeface="Lora Medium"/>
              </a:rPr>
              <a:t>We have used some websites for vulnerability assessment. </a:t>
            </a:r>
            <a:endParaRPr sz="1300">
              <a:solidFill>
                <a:srgbClr val="404040"/>
              </a:solidFill>
              <a:latin typeface="Lora Medium"/>
              <a:ea typeface="Lora Medium"/>
              <a:cs typeface="Lora Medium"/>
              <a:sym typeface="Lora Medium"/>
            </a:endParaRPr>
          </a:p>
        </p:txBody>
      </p:sp>
      <p:sp>
        <p:nvSpPr>
          <p:cNvPr id="191" name="Google Shape;191;p22"/>
          <p:cNvSpPr txBox="1"/>
          <p:nvPr/>
        </p:nvSpPr>
        <p:spPr>
          <a:xfrm>
            <a:off x="5806700" y="3215375"/>
            <a:ext cx="4053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latin typeface="Lora Medium"/>
                <a:ea typeface="Lora Medium"/>
                <a:cs typeface="Lora Medium"/>
                <a:sym typeface="Lora Medium"/>
              </a:rPr>
              <a:t>Kali Linux is used for advanced</a:t>
            </a:r>
            <a:endParaRPr sz="1200">
              <a:solidFill>
                <a:schemeClr val="dk1"/>
              </a:solidFill>
              <a:latin typeface="Lora Medium"/>
              <a:ea typeface="Lora Medium"/>
              <a:cs typeface="Lora Medium"/>
              <a:sym typeface="Lora Medium"/>
            </a:endParaRPr>
          </a:p>
          <a:p>
            <a:pPr indent="0" lvl="0" marL="0" rtl="0" algn="l">
              <a:spcBef>
                <a:spcPts val="0"/>
              </a:spcBef>
              <a:spcAft>
                <a:spcPts val="0"/>
              </a:spcAft>
              <a:buNone/>
            </a:pPr>
            <a:r>
              <a:rPr lang="en-GB" sz="1200">
                <a:solidFill>
                  <a:schemeClr val="dk1"/>
                </a:solidFill>
                <a:latin typeface="Lora Medium"/>
                <a:ea typeface="Lora Medium"/>
                <a:cs typeface="Lora Medium"/>
                <a:sym typeface="Lora Medium"/>
              </a:rPr>
              <a:t>Penetration Testing and Security Auditing</a:t>
            </a:r>
            <a:endParaRPr sz="1200">
              <a:latin typeface="Lora Medium"/>
              <a:ea typeface="Lora Medium"/>
              <a:cs typeface="Lora Medium"/>
              <a:sym typeface="Lora Medium"/>
            </a:endParaRPr>
          </a:p>
        </p:txBody>
      </p:sp>
      <p:sp>
        <p:nvSpPr>
          <p:cNvPr id="192" name="Google Shape;192;p22"/>
          <p:cNvSpPr txBox="1"/>
          <p:nvPr/>
        </p:nvSpPr>
        <p:spPr>
          <a:xfrm>
            <a:off x="5921300" y="3769475"/>
            <a:ext cx="2083800" cy="801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Lora Medium"/>
              <a:buChar char="➢"/>
            </a:pPr>
            <a:r>
              <a:rPr lang="en-GB" sz="1200">
                <a:latin typeface="Lora Medium"/>
                <a:ea typeface="Lora Medium"/>
                <a:cs typeface="Lora Medium"/>
                <a:sym typeface="Lora Medium"/>
              </a:rPr>
              <a:t>Nmap</a:t>
            </a:r>
            <a:endParaRPr sz="1200">
              <a:latin typeface="Lora Medium"/>
              <a:ea typeface="Lora Medium"/>
              <a:cs typeface="Lora Medium"/>
              <a:sym typeface="Lora Medium"/>
            </a:endParaRPr>
          </a:p>
          <a:p>
            <a:pPr indent="-304800" lvl="0" marL="457200" rtl="0" algn="l">
              <a:lnSpc>
                <a:spcPct val="115000"/>
              </a:lnSpc>
              <a:spcBef>
                <a:spcPts val="0"/>
              </a:spcBef>
              <a:spcAft>
                <a:spcPts val="0"/>
              </a:spcAft>
              <a:buSzPts val="1200"/>
              <a:buFont typeface="Lora Medium"/>
              <a:buChar char="➢"/>
            </a:pPr>
            <a:r>
              <a:rPr lang="en-GB" sz="1200">
                <a:latin typeface="Lora Medium"/>
                <a:ea typeface="Lora Medium"/>
                <a:cs typeface="Lora Medium"/>
                <a:sym typeface="Lora Medium"/>
              </a:rPr>
              <a:t>Sqlmap</a:t>
            </a:r>
            <a:endParaRPr sz="1200">
              <a:latin typeface="Lora Medium"/>
              <a:ea typeface="Lora Medium"/>
              <a:cs typeface="Lora Medium"/>
              <a:sym typeface="Lora Medium"/>
            </a:endParaRPr>
          </a:p>
          <a:p>
            <a:pPr indent="-304800" lvl="0" marL="457200" rtl="0" algn="l">
              <a:lnSpc>
                <a:spcPct val="115000"/>
              </a:lnSpc>
              <a:spcBef>
                <a:spcPts val="0"/>
              </a:spcBef>
              <a:spcAft>
                <a:spcPts val="0"/>
              </a:spcAft>
              <a:buSzPts val="1200"/>
              <a:buFont typeface="Lora Medium"/>
              <a:buChar char="➢"/>
            </a:pPr>
            <a:r>
              <a:rPr lang="en-GB" sz="1200">
                <a:latin typeface="Lora Medium"/>
                <a:ea typeface="Lora Medium"/>
                <a:cs typeface="Lora Medium"/>
                <a:sym typeface="Lora Medium"/>
              </a:rPr>
              <a:t>hping3</a:t>
            </a:r>
            <a:endParaRPr sz="1200">
              <a:latin typeface="Lora Medium"/>
              <a:ea typeface="Lora Medium"/>
              <a:cs typeface="Lora Medium"/>
              <a:sym typeface="Lora Medium"/>
            </a:endParaRPr>
          </a:p>
        </p:txBody>
      </p:sp>
      <p:sp>
        <p:nvSpPr>
          <p:cNvPr id="193" name="Google Shape;193;p22"/>
          <p:cNvSpPr txBox="1"/>
          <p:nvPr/>
        </p:nvSpPr>
        <p:spPr>
          <a:xfrm>
            <a:off x="5921300" y="3857875"/>
            <a:ext cx="3576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rgbClr val="404040"/>
                </a:solidFill>
                <a:latin typeface="Lora Medium"/>
                <a:ea typeface="Lora Medium"/>
                <a:cs typeface="Lora Medium"/>
                <a:sym typeface="Lora Medium"/>
              </a:rPr>
              <a:t>.</a:t>
            </a:r>
            <a:endParaRPr sz="1200">
              <a:solidFill>
                <a:srgbClr val="404040"/>
              </a:solidFill>
              <a:latin typeface="Lora Medium"/>
              <a:ea typeface="Lora Medium"/>
              <a:cs typeface="Lora Medium"/>
              <a:sym typeface="Lora Medium"/>
            </a:endParaRPr>
          </a:p>
        </p:txBody>
      </p:sp>
      <p:pic>
        <p:nvPicPr>
          <p:cNvPr id="194" name="Google Shape;194;p22"/>
          <p:cNvPicPr preferRelativeResize="0"/>
          <p:nvPr/>
        </p:nvPicPr>
        <p:blipFill>
          <a:blip r:embed="rId5">
            <a:alphaModFix/>
          </a:blip>
          <a:stretch>
            <a:fillRect/>
          </a:stretch>
        </p:blipFill>
        <p:spPr>
          <a:xfrm>
            <a:off x="905150" y="2685850"/>
            <a:ext cx="1718724" cy="2137625"/>
          </a:xfrm>
          <a:prstGeom prst="rect">
            <a:avLst/>
          </a:prstGeom>
          <a:noFill/>
          <a:ln>
            <a:noFill/>
          </a:ln>
        </p:spPr>
      </p:pic>
      <p:pic>
        <p:nvPicPr>
          <p:cNvPr id="195" name="Google Shape;195;p22"/>
          <p:cNvPicPr preferRelativeResize="0"/>
          <p:nvPr/>
        </p:nvPicPr>
        <p:blipFill>
          <a:blip r:embed="rId6">
            <a:alphaModFix/>
          </a:blip>
          <a:stretch>
            <a:fillRect/>
          </a:stretch>
        </p:blipFill>
        <p:spPr>
          <a:xfrm>
            <a:off x="941825" y="880950"/>
            <a:ext cx="1645375" cy="16453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pic>
        <p:nvPicPr>
          <p:cNvPr id="988" name="Google Shape;988;p112"/>
          <p:cNvPicPr preferRelativeResize="0"/>
          <p:nvPr/>
        </p:nvPicPr>
        <p:blipFill>
          <a:blip r:embed="rId3">
            <a:alphaModFix/>
          </a:blip>
          <a:stretch>
            <a:fillRect/>
          </a:stretch>
        </p:blipFill>
        <p:spPr>
          <a:xfrm>
            <a:off x="152400" y="784225"/>
            <a:ext cx="8839199" cy="4254676"/>
          </a:xfrm>
          <a:prstGeom prst="rect">
            <a:avLst/>
          </a:prstGeom>
          <a:noFill/>
          <a:ln cap="flat" cmpd="sng" w="9525">
            <a:solidFill>
              <a:schemeClr val="dk1"/>
            </a:solidFill>
            <a:prstDash val="solid"/>
            <a:round/>
            <a:headEnd len="sm" w="sm" type="none"/>
            <a:tailEnd len="sm" w="sm" type="none"/>
          </a:ln>
        </p:spPr>
      </p:pic>
      <p:sp>
        <p:nvSpPr>
          <p:cNvPr id="989" name="Google Shape;989;p112"/>
          <p:cNvSpPr/>
          <p:nvPr/>
        </p:nvSpPr>
        <p:spPr>
          <a:xfrm>
            <a:off x="1224125" y="141275"/>
            <a:ext cx="6441900" cy="516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700">
                <a:solidFill>
                  <a:schemeClr val="dk1"/>
                </a:solidFill>
                <a:latin typeface="Lora SemiBold"/>
                <a:ea typeface="Lora SemiBold"/>
                <a:cs typeface="Lora SemiBold"/>
                <a:sym typeface="Lora SemiBold"/>
              </a:rPr>
              <a:t>Here We get  all the Tables name from the Database</a:t>
            </a:r>
            <a:endParaRPr sz="1700">
              <a:solidFill>
                <a:schemeClr val="dk1"/>
              </a:solidFill>
              <a:latin typeface="Lora SemiBold"/>
              <a:ea typeface="Lora SemiBold"/>
              <a:cs typeface="Lora SemiBold"/>
              <a:sym typeface="Lora SemiBo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pic>
        <p:nvPicPr>
          <p:cNvPr id="994" name="Google Shape;994;p113"/>
          <p:cNvPicPr preferRelativeResize="0"/>
          <p:nvPr/>
        </p:nvPicPr>
        <p:blipFill>
          <a:blip r:embed="rId3">
            <a:alphaModFix/>
          </a:blip>
          <a:stretch>
            <a:fillRect/>
          </a:stretch>
        </p:blipFill>
        <p:spPr>
          <a:xfrm>
            <a:off x="152400" y="938462"/>
            <a:ext cx="8839200" cy="4094188"/>
          </a:xfrm>
          <a:prstGeom prst="rect">
            <a:avLst/>
          </a:prstGeom>
          <a:noFill/>
          <a:ln cap="flat" cmpd="sng" w="9525">
            <a:solidFill>
              <a:schemeClr val="dk1"/>
            </a:solidFill>
            <a:prstDash val="solid"/>
            <a:round/>
            <a:headEnd len="sm" w="sm" type="none"/>
            <a:tailEnd len="sm" w="sm" type="none"/>
          </a:ln>
        </p:spPr>
      </p:pic>
      <p:sp>
        <p:nvSpPr>
          <p:cNvPr id="995" name="Google Shape;995;p113"/>
          <p:cNvSpPr/>
          <p:nvPr/>
        </p:nvSpPr>
        <p:spPr>
          <a:xfrm>
            <a:off x="606400" y="166500"/>
            <a:ext cx="7765800" cy="6429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latin typeface="Lora SemiBold"/>
                <a:ea typeface="Lora SemiBold"/>
                <a:cs typeface="Lora SemiBold"/>
                <a:sym typeface="Lora SemiBold"/>
              </a:rPr>
              <a:t>Step 4:- After getting the tables we have to find columns in that tables for that use -D database name -T table name – –columns.</a:t>
            </a:r>
            <a:endParaRPr>
              <a:solidFill>
                <a:schemeClr val="dk1"/>
              </a:solidFill>
              <a:latin typeface="Lora SemiBold"/>
              <a:ea typeface="Lora SemiBold"/>
              <a:cs typeface="Lora SemiBold"/>
              <a:sym typeface="Lora SemiBo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pic>
        <p:nvPicPr>
          <p:cNvPr id="1000" name="Google Shape;1000;p114"/>
          <p:cNvPicPr preferRelativeResize="0"/>
          <p:nvPr/>
        </p:nvPicPr>
        <p:blipFill>
          <a:blip r:embed="rId3">
            <a:alphaModFix/>
          </a:blip>
          <a:stretch>
            <a:fillRect/>
          </a:stretch>
        </p:blipFill>
        <p:spPr>
          <a:xfrm>
            <a:off x="152400" y="943769"/>
            <a:ext cx="8839202" cy="4088882"/>
          </a:xfrm>
          <a:prstGeom prst="rect">
            <a:avLst/>
          </a:prstGeom>
          <a:noFill/>
          <a:ln cap="flat" cmpd="sng" w="9525">
            <a:solidFill>
              <a:schemeClr val="dk1"/>
            </a:solidFill>
            <a:prstDash val="solid"/>
            <a:round/>
            <a:headEnd len="sm" w="sm" type="none"/>
            <a:tailEnd len="sm" w="sm" type="none"/>
          </a:ln>
        </p:spPr>
      </p:pic>
      <p:sp>
        <p:nvSpPr>
          <p:cNvPr id="1001" name="Google Shape;1001;p114"/>
          <p:cNvSpPr/>
          <p:nvPr/>
        </p:nvSpPr>
        <p:spPr>
          <a:xfrm>
            <a:off x="1640150" y="141275"/>
            <a:ext cx="5962800" cy="6303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600">
                <a:solidFill>
                  <a:schemeClr val="dk1"/>
                </a:solidFill>
                <a:latin typeface="Lora SemiBold"/>
                <a:ea typeface="Lora SemiBold"/>
                <a:cs typeface="Lora SemiBold"/>
                <a:sym typeface="Lora SemiBold"/>
              </a:rPr>
              <a:t>             Here the columns in that table will be retrieved.</a:t>
            </a:r>
            <a:endParaRPr sz="1600">
              <a:solidFill>
                <a:schemeClr val="dk1"/>
              </a:solidFill>
              <a:latin typeface="Lora SemiBold"/>
              <a:ea typeface="Lora SemiBold"/>
              <a:cs typeface="Lora SemiBold"/>
              <a:sym typeface="Lora SemiBo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pic>
        <p:nvPicPr>
          <p:cNvPr id="1006" name="Google Shape;1006;p115"/>
          <p:cNvPicPr preferRelativeResize="0"/>
          <p:nvPr/>
        </p:nvPicPr>
        <p:blipFill>
          <a:blip r:embed="rId3">
            <a:alphaModFix/>
          </a:blip>
          <a:stretch>
            <a:fillRect/>
          </a:stretch>
        </p:blipFill>
        <p:spPr>
          <a:xfrm>
            <a:off x="152400" y="921388"/>
            <a:ext cx="8839199" cy="4129261"/>
          </a:xfrm>
          <a:prstGeom prst="rect">
            <a:avLst/>
          </a:prstGeom>
          <a:noFill/>
          <a:ln cap="flat" cmpd="sng" w="9525">
            <a:solidFill>
              <a:schemeClr val="dk1"/>
            </a:solidFill>
            <a:prstDash val="solid"/>
            <a:round/>
            <a:headEnd len="sm" w="sm" type="none"/>
            <a:tailEnd len="sm" w="sm" type="none"/>
          </a:ln>
        </p:spPr>
      </p:pic>
      <p:sp>
        <p:nvSpPr>
          <p:cNvPr id="1007" name="Google Shape;1007;p115"/>
          <p:cNvSpPr/>
          <p:nvPr/>
        </p:nvSpPr>
        <p:spPr>
          <a:xfrm>
            <a:off x="619025" y="116075"/>
            <a:ext cx="7841400" cy="5925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500">
                <a:solidFill>
                  <a:schemeClr val="dk1"/>
                </a:solidFill>
                <a:latin typeface="Lora SemiBold"/>
                <a:ea typeface="Lora SemiBold"/>
                <a:cs typeface="Lora SemiBold"/>
                <a:sym typeface="Lora SemiBold"/>
              </a:rPr>
              <a:t>Step 5:- After getting the column of that table use --dump for retrieve the data of that table.</a:t>
            </a:r>
            <a:endParaRPr sz="1500">
              <a:solidFill>
                <a:schemeClr val="dk1"/>
              </a:solidFill>
              <a:latin typeface="Lora SemiBold"/>
              <a:ea typeface="Lora SemiBold"/>
              <a:cs typeface="Lora SemiBold"/>
              <a:sym typeface="Lora SemiBo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pic>
        <p:nvPicPr>
          <p:cNvPr id="1012" name="Google Shape;1012;p116"/>
          <p:cNvPicPr preferRelativeResize="0"/>
          <p:nvPr/>
        </p:nvPicPr>
        <p:blipFill>
          <a:blip r:embed="rId3">
            <a:alphaModFix/>
          </a:blip>
          <a:stretch>
            <a:fillRect/>
          </a:stretch>
        </p:blipFill>
        <p:spPr>
          <a:xfrm>
            <a:off x="152400" y="834650"/>
            <a:ext cx="8839200" cy="4179724"/>
          </a:xfrm>
          <a:prstGeom prst="rect">
            <a:avLst/>
          </a:prstGeom>
          <a:noFill/>
          <a:ln cap="flat" cmpd="sng" w="9525">
            <a:solidFill>
              <a:schemeClr val="dk1"/>
            </a:solidFill>
            <a:prstDash val="solid"/>
            <a:round/>
            <a:headEnd len="sm" w="sm" type="none"/>
            <a:tailEnd len="sm" w="sm" type="none"/>
          </a:ln>
        </p:spPr>
      </p:pic>
      <p:sp>
        <p:nvSpPr>
          <p:cNvPr id="1013" name="Google Shape;1013;p116"/>
          <p:cNvSpPr/>
          <p:nvPr/>
        </p:nvSpPr>
        <p:spPr>
          <a:xfrm>
            <a:off x="1413225" y="204325"/>
            <a:ext cx="6114300" cy="4791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500">
                <a:solidFill>
                  <a:schemeClr val="dk1"/>
                </a:solidFill>
                <a:latin typeface="Lora SemiBold"/>
                <a:ea typeface="Lora SemiBold"/>
                <a:cs typeface="Lora SemiBold"/>
                <a:sym typeface="Lora SemiBold"/>
              </a:rPr>
              <a:t>Step 8:- As a result, we found the data of those table.</a:t>
            </a:r>
            <a:endParaRPr sz="1500">
              <a:solidFill>
                <a:schemeClr val="dk1"/>
              </a:solidFill>
              <a:latin typeface="Lora SemiBold"/>
              <a:ea typeface="Lora SemiBold"/>
              <a:cs typeface="Lora SemiBold"/>
              <a:sym typeface="Lora SemiBo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pic>
        <p:nvPicPr>
          <p:cNvPr id="1018" name="Google Shape;1018;p117"/>
          <p:cNvPicPr preferRelativeResize="0"/>
          <p:nvPr/>
        </p:nvPicPr>
        <p:blipFill>
          <a:blip r:embed="rId3">
            <a:alphaModFix/>
          </a:blip>
          <a:stretch>
            <a:fillRect/>
          </a:stretch>
        </p:blipFill>
        <p:spPr>
          <a:xfrm>
            <a:off x="152400" y="229525"/>
            <a:ext cx="8839198" cy="47802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pic>
        <p:nvPicPr>
          <p:cNvPr id="1023" name="Google Shape;1023;p118"/>
          <p:cNvPicPr preferRelativeResize="0"/>
          <p:nvPr/>
        </p:nvPicPr>
        <p:blipFill>
          <a:blip r:embed="rId3">
            <a:alphaModFix/>
          </a:blip>
          <a:stretch>
            <a:fillRect/>
          </a:stretch>
        </p:blipFill>
        <p:spPr>
          <a:xfrm>
            <a:off x="152400" y="254750"/>
            <a:ext cx="8839200" cy="47844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pic>
        <p:nvPicPr>
          <p:cNvPr id="1028" name="Google Shape;1028;p119"/>
          <p:cNvPicPr preferRelativeResize="0"/>
          <p:nvPr/>
        </p:nvPicPr>
        <p:blipFill>
          <a:blip r:embed="rId3">
            <a:alphaModFix/>
          </a:blip>
          <a:stretch>
            <a:fillRect/>
          </a:stretch>
        </p:blipFill>
        <p:spPr>
          <a:xfrm>
            <a:off x="152400" y="204325"/>
            <a:ext cx="8839200" cy="48320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20"/>
          <p:cNvSpPr txBox="1"/>
          <p:nvPr/>
        </p:nvSpPr>
        <p:spPr>
          <a:xfrm>
            <a:off x="1198925" y="279950"/>
            <a:ext cx="6681600" cy="680700"/>
          </a:xfrm>
          <a:prstGeom prst="rect">
            <a:avLst/>
          </a:prstGeom>
          <a:noFill/>
          <a:ln>
            <a:noFill/>
          </a:ln>
        </p:spPr>
        <p:txBody>
          <a:bodyPr anchorCtr="0" anchor="t" bIns="91425" lIns="91425" spcFirstLastPara="1" rIns="91425" wrap="square" tIns="91425">
            <a:noAutofit/>
          </a:bodyPr>
          <a:lstStyle/>
          <a:p>
            <a:pPr indent="-393700" lvl="0" marL="457200" rtl="0" algn="ctr">
              <a:spcBef>
                <a:spcPts val="0"/>
              </a:spcBef>
              <a:spcAft>
                <a:spcPts val="0"/>
              </a:spcAft>
              <a:buClr>
                <a:schemeClr val="dk1"/>
              </a:buClr>
              <a:buSzPts val="2600"/>
              <a:buFont typeface="Roboto Serif"/>
              <a:buChar char="❖"/>
            </a:pPr>
            <a:r>
              <a:rPr b="1" lang="en-GB" sz="2600" u="sng">
                <a:solidFill>
                  <a:schemeClr val="dk1"/>
                </a:solidFill>
                <a:latin typeface="Roboto Serif"/>
                <a:ea typeface="Roboto Serif"/>
                <a:cs typeface="Roboto Serif"/>
                <a:sym typeface="Roboto Serif"/>
              </a:rPr>
              <a:t>SQL Injection Prevention </a:t>
            </a:r>
            <a:endParaRPr b="1" sz="2600" u="sng">
              <a:solidFill>
                <a:schemeClr val="dk1"/>
              </a:solidFill>
              <a:latin typeface="Roboto Serif"/>
              <a:ea typeface="Roboto Serif"/>
              <a:cs typeface="Roboto Serif"/>
              <a:sym typeface="Roboto Serif"/>
            </a:endParaRPr>
          </a:p>
        </p:txBody>
      </p:sp>
      <p:pic>
        <p:nvPicPr>
          <p:cNvPr id="1034" name="Google Shape;1034;p120"/>
          <p:cNvPicPr preferRelativeResize="0"/>
          <p:nvPr/>
        </p:nvPicPr>
        <p:blipFill>
          <a:blip r:embed="rId3">
            <a:alphaModFix/>
          </a:blip>
          <a:stretch>
            <a:fillRect/>
          </a:stretch>
        </p:blipFill>
        <p:spPr>
          <a:xfrm>
            <a:off x="1255612" y="1113050"/>
            <a:ext cx="958275" cy="958275"/>
          </a:xfrm>
          <a:prstGeom prst="rect">
            <a:avLst/>
          </a:prstGeom>
          <a:noFill/>
          <a:ln>
            <a:noFill/>
          </a:ln>
        </p:spPr>
      </p:pic>
      <p:pic>
        <p:nvPicPr>
          <p:cNvPr id="1035" name="Google Shape;1035;p120"/>
          <p:cNvPicPr preferRelativeResize="0"/>
          <p:nvPr/>
        </p:nvPicPr>
        <p:blipFill>
          <a:blip r:embed="rId4">
            <a:alphaModFix/>
          </a:blip>
          <a:stretch>
            <a:fillRect/>
          </a:stretch>
        </p:blipFill>
        <p:spPr>
          <a:xfrm>
            <a:off x="4848238" y="1113050"/>
            <a:ext cx="958275" cy="958275"/>
          </a:xfrm>
          <a:prstGeom prst="rect">
            <a:avLst/>
          </a:prstGeom>
          <a:noFill/>
          <a:ln>
            <a:noFill/>
          </a:ln>
        </p:spPr>
      </p:pic>
      <p:pic>
        <p:nvPicPr>
          <p:cNvPr id="1036" name="Google Shape;1036;p120"/>
          <p:cNvPicPr preferRelativeResize="0"/>
          <p:nvPr/>
        </p:nvPicPr>
        <p:blipFill>
          <a:blip r:embed="rId5">
            <a:alphaModFix/>
          </a:blip>
          <a:stretch>
            <a:fillRect/>
          </a:stretch>
        </p:blipFill>
        <p:spPr>
          <a:xfrm>
            <a:off x="1224225" y="3407450"/>
            <a:ext cx="1021050" cy="1021050"/>
          </a:xfrm>
          <a:prstGeom prst="rect">
            <a:avLst/>
          </a:prstGeom>
          <a:noFill/>
          <a:ln>
            <a:noFill/>
          </a:ln>
        </p:spPr>
      </p:pic>
      <p:pic>
        <p:nvPicPr>
          <p:cNvPr id="1037" name="Google Shape;1037;p120"/>
          <p:cNvPicPr preferRelativeResize="0"/>
          <p:nvPr/>
        </p:nvPicPr>
        <p:blipFill>
          <a:blip r:embed="rId6">
            <a:alphaModFix/>
          </a:blip>
          <a:stretch>
            <a:fillRect/>
          </a:stretch>
        </p:blipFill>
        <p:spPr>
          <a:xfrm>
            <a:off x="4816850" y="3407450"/>
            <a:ext cx="1021050" cy="1021050"/>
          </a:xfrm>
          <a:prstGeom prst="rect">
            <a:avLst/>
          </a:prstGeom>
          <a:noFill/>
          <a:ln>
            <a:noFill/>
          </a:ln>
        </p:spPr>
      </p:pic>
      <p:sp>
        <p:nvSpPr>
          <p:cNvPr id="1038" name="Google Shape;1038;p120"/>
          <p:cNvSpPr txBox="1"/>
          <p:nvPr/>
        </p:nvSpPr>
        <p:spPr>
          <a:xfrm>
            <a:off x="2364963" y="1268188"/>
            <a:ext cx="23322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300">
                <a:solidFill>
                  <a:schemeClr val="dk1"/>
                </a:solidFill>
                <a:latin typeface="Lora"/>
                <a:ea typeface="Lora"/>
                <a:cs typeface="Lora"/>
                <a:sym typeface="Lora"/>
              </a:rPr>
              <a:t>Use Prepared</a:t>
            </a:r>
            <a:endParaRPr b="1" sz="1300">
              <a:solidFill>
                <a:schemeClr val="dk1"/>
              </a:solidFill>
              <a:latin typeface="Lora"/>
              <a:ea typeface="Lora"/>
              <a:cs typeface="Lora"/>
              <a:sym typeface="Lora"/>
            </a:endParaRPr>
          </a:p>
          <a:p>
            <a:pPr indent="0" lvl="0" marL="0" rtl="0" algn="l">
              <a:lnSpc>
                <a:spcPct val="115000"/>
              </a:lnSpc>
              <a:spcBef>
                <a:spcPts val="0"/>
              </a:spcBef>
              <a:spcAft>
                <a:spcPts val="0"/>
              </a:spcAft>
              <a:buNone/>
            </a:pPr>
            <a:r>
              <a:rPr b="1" lang="en-GB" sz="1300">
                <a:solidFill>
                  <a:schemeClr val="dk1"/>
                </a:solidFill>
                <a:latin typeface="Lora"/>
                <a:ea typeface="Lora"/>
                <a:cs typeface="Lora"/>
                <a:sym typeface="Lora"/>
              </a:rPr>
              <a:t> Statements</a:t>
            </a:r>
            <a:endParaRPr b="1" sz="1300">
              <a:solidFill>
                <a:schemeClr val="dk1"/>
              </a:solidFill>
              <a:latin typeface="Lora"/>
              <a:ea typeface="Lora"/>
              <a:cs typeface="Lora"/>
              <a:sym typeface="Lora"/>
            </a:endParaRPr>
          </a:p>
        </p:txBody>
      </p:sp>
      <p:sp>
        <p:nvSpPr>
          <p:cNvPr id="1039" name="Google Shape;1039;p120"/>
          <p:cNvSpPr txBox="1"/>
          <p:nvPr/>
        </p:nvSpPr>
        <p:spPr>
          <a:xfrm>
            <a:off x="2382650" y="3593975"/>
            <a:ext cx="3000000" cy="615000"/>
          </a:xfrm>
          <a:prstGeom prst="rect">
            <a:avLst/>
          </a:prstGeom>
          <a:noFill/>
          <a:ln>
            <a:noFill/>
          </a:ln>
        </p:spPr>
        <p:txBody>
          <a:bodyPr anchorCtr="0" anchor="t" bIns="91425" lIns="91425" spcFirstLastPara="1" rIns="91425" wrap="square" tIns="91425">
            <a:spAutoFit/>
          </a:bodyPr>
          <a:lstStyle/>
          <a:p>
            <a:pPr indent="0" lvl="0" marL="38100" rtl="0" algn="l">
              <a:lnSpc>
                <a:spcPct val="115000"/>
              </a:lnSpc>
              <a:spcBef>
                <a:spcPts val="0"/>
              </a:spcBef>
              <a:spcAft>
                <a:spcPts val="0"/>
              </a:spcAft>
              <a:buNone/>
            </a:pPr>
            <a:r>
              <a:rPr b="1" lang="en-GB" sz="1300">
                <a:solidFill>
                  <a:schemeClr val="dk1"/>
                </a:solidFill>
                <a:latin typeface="Lora"/>
                <a:ea typeface="Lora"/>
                <a:cs typeface="Lora"/>
                <a:sym typeface="Lora"/>
              </a:rPr>
              <a:t>Continuous Scanning and Penetration Testing</a:t>
            </a:r>
            <a:endParaRPr b="1" sz="1300">
              <a:solidFill>
                <a:schemeClr val="dk1"/>
              </a:solidFill>
              <a:latin typeface="Lora"/>
              <a:ea typeface="Lora"/>
              <a:cs typeface="Lora"/>
              <a:sym typeface="Lora"/>
            </a:endParaRPr>
          </a:p>
        </p:txBody>
      </p:sp>
      <p:sp>
        <p:nvSpPr>
          <p:cNvPr id="1040" name="Google Shape;1040;p120"/>
          <p:cNvSpPr txBox="1"/>
          <p:nvPr/>
        </p:nvSpPr>
        <p:spPr>
          <a:xfrm>
            <a:off x="6013375" y="1202050"/>
            <a:ext cx="2232600" cy="615000"/>
          </a:xfrm>
          <a:prstGeom prst="rect">
            <a:avLst/>
          </a:prstGeom>
          <a:noFill/>
          <a:ln>
            <a:noFill/>
          </a:ln>
        </p:spPr>
        <p:txBody>
          <a:bodyPr anchorCtr="0" anchor="t" bIns="91425" lIns="91425" spcFirstLastPara="1" rIns="91425" wrap="square" tIns="91425">
            <a:spAutoFit/>
          </a:bodyPr>
          <a:lstStyle/>
          <a:p>
            <a:pPr indent="0" lvl="0" marL="38100" rtl="0" algn="l">
              <a:lnSpc>
                <a:spcPct val="115000"/>
              </a:lnSpc>
              <a:spcBef>
                <a:spcPts val="0"/>
              </a:spcBef>
              <a:spcAft>
                <a:spcPts val="0"/>
              </a:spcAft>
              <a:buNone/>
            </a:pPr>
            <a:r>
              <a:rPr b="1" lang="en-GB" sz="1300">
                <a:solidFill>
                  <a:schemeClr val="dk1"/>
                </a:solidFill>
                <a:latin typeface="Lora"/>
                <a:ea typeface="Lora"/>
                <a:cs typeface="Lora"/>
                <a:sym typeface="Lora"/>
              </a:rPr>
              <a:t>Allow-list Input </a:t>
            </a:r>
            <a:endParaRPr b="1" sz="1300">
              <a:solidFill>
                <a:schemeClr val="dk1"/>
              </a:solidFill>
              <a:latin typeface="Lora"/>
              <a:ea typeface="Lora"/>
              <a:cs typeface="Lora"/>
              <a:sym typeface="Lora"/>
            </a:endParaRPr>
          </a:p>
          <a:p>
            <a:pPr indent="0" lvl="0" marL="38100" rtl="0" algn="l">
              <a:lnSpc>
                <a:spcPct val="115000"/>
              </a:lnSpc>
              <a:spcBef>
                <a:spcPts val="0"/>
              </a:spcBef>
              <a:spcAft>
                <a:spcPts val="0"/>
              </a:spcAft>
              <a:buNone/>
            </a:pPr>
            <a:r>
              <a:rPr b="1" lang="en-GB" sz="1300">
                <a:solidFill>
                  <a:schemeClr val="dk1"/>
                </a:solidFill>
                <a:latin typeface="Lora"/>
                <a:ea typeface="Lora"/>
                <a:cs typeface="Lora"/>
                <a:sym typeface="Lora"/>
              </a:rPr>
              <a:t>Validation</a:t>
            </a:r>
            <a:endParaRPr b="1" sz="1300">
              <a:solidFill>
                <a:schemeClr val="dk1"/>
              </a:solidFill>
              <a:latin typeface="Lora"/>
              <a:ea typeface="Lora"/>
              <a:cs typeface="Lora"/>
              <a:sym typeface="Lora"/>
            </a:endParaRPr>
          </a:p>
        </p:txBody>
      </p:sp>
      <p:sp>
        <p:nvSpPr>
          <p:cNvPr id="1041" name="Google Shape;1041;p120"/>
          <p:cNvSpPr txBox="1"/>
          <p:nvPr/>
        </p:nvSpPr>
        <p:spPr>
          <a:xfrm>
            <a:off x="6013375" y="3593975"/>
            <a:ext cx="2332200" cy="384900"/>
          </a:xfrm>
          <a:prstGeom prst="rect">
            <a:avLst/>
          </a:prstGeom>
          <a:noFill/>
          <a:ln>
            <a:noFill/>
          </a:ln>
        </p:spPr>
        <p:txBody>
          <a:bodyPr anchorCtr="0" anchor="t" bIns="91425" lIns="91425" spcFirstLastPara="1" rIns="91425" wrap="square" tIns="91425">
            <a:spAutoFit/>
          </a:bodyPr>
          <a:lstStyle/>
          <a:p>
            <a:pPr indent="0" lvl="0" marL="38100" rtl="0" algn="l">
              <a:lnSpc>
                <a:spcPct val="115000"/>
              </a:lnSpc>
              <a:spcBef>
                <a:spcPts val="0"/>
              </a:spcBef>
              <a:spcAft>
                <a:spcPts val="0"/>
              </a:spcAft>
              <a:buNone/>
            </a:pPr>
            <a:r>
              <a:rPr b="1" lang="en-GB" sz="1300">
                <a:solidFill>
                  <a:schemeClr val="dk1"/>
                </a:solidFill>
                <a:latin typeface="Lora"/>
                <a:ea typeface="Lora"/>
                <a:cs typeface="Lora"/>
                <a:sym typeface="Lora"/>
              </a:rPr>
              <a:t>Restrict Database Access</a:t>
            </a:r>
            <a:endParaRPr b="1" sz="1300">
              <a:solidFill>
                <a:schemeClr val="dk1"/>
              </a:solidFill>
              <a:latin typeface="Lora"/>
              <a:ea typeface="Lora"/>
              <a:cs typeface="Lora"/>
              <a:sym typeface="Lora"/>
            </a:endParaRPr>
          </a:p>
        </p:txBody>
      </p:sp>
      <p:pic>
        <p:nvPicPr>
          <p:cNvPr id="1042" name="Google Shape;1042;p120"/>
          <p:cNvPicPr preferRelativeResize="0"/>
          <p:nvPr/>
        </p:nvPicPr>
        <p:blipFill>
          <a:blip r:embed="rId7">
            <a:alphaModFix/>
          </a:blip>
          <a:stretch>
            <a:fillRect/>
          </a:stretch>
        </p:blipFill>
        <p:spPr>
          <a:xfrm>
            <a:off x="1538013" y="1353837"/>
            <a:ext cx="393475" cy="476700"/>
          </a:xfrm>
          <a:prstGeom prst="rect">
            <a:avLst/>
          </a:prstGeom>
          <a:noFill/>
          <a:ln>
            <a:noFill/>
          </a:ln>
        </p:spPr>
      </p:pic>
      <p:pic>
        <p:nvPicPr>
          <p:cNvPr id="1043" name="Google Shape;1043;p120"/>
          <p:cNvPicPr preferRelativeResize="0"/>
          <p:nvPr/>
        </p:nvPicPr>
        <p:blipFill>
          <a:blip r:embed="rId8">
            <a:alphaModFix/>
          </a:blip>
          <a:stretch>
            <a:fillRect/>
          </a:stretch>
        </p:blipFill>
        <p:spPr>
          <a:xfrm>
            <a:off x="5100750" y="1287700"/>
            <a:ext cx="509045" cy="476725"/>
          </a:xfrm>
          <a:prstGeom prst="rect">
            <a:avLst/>
          </a:prstGeom>
          <a:noFill/>
          <a:ln>
            <a:noFill/>
          </a:ln>
        </p:spPr>
      </p:pic>
      <p:pic>
        <p:nvPicPr>
          <p:cNvPr id="1044" name="Google Shape;1044;p120"/>
          <p:cNvPicPr preferRelativeResize="0"/>
          <p:nvPr/>
        </p:nvPicPr>
        <p:blipFill>
          <a:blip r:embed="rId9">
            <a:alphaModFix/>
          </a:blip>
          <a:stretch>
            <a:fillRect/>
          </a:stretch>
        </p:blipFill>
        <p:spPr>
          <a:xfrm>
            <a:off x="1568275" y="3679613"/>
            <a:ext cx="332956" cy="476725"/>
          </a:xfrm>
          <a:prstGeom prst="rect">
            <a:avLst/>
          </a:prstGeom>
          <a:noFill/>
          <a:ln>
            <a:noFill/>
          </a:ln>
        </p:spPr>
      </p:pic>
      <p:pic>
        <p:nvPicPr>
          <p:cNvPr id="1045" name="Google Shape;1045;p120"/>
          <p:cNvPicPr preferRelativeResize="0"/>
          <p:nvPr/>
        </p:nvPicPr>
        <p:blipFill>
          <a:blip r:embed="rId10">
            <a:alphaModFix/>
          </a:blip>
          <a:stretch>
            <a:fillRect/>
          </a:stretch>
        </p:blipFill>
        <p:spPr>
          <a:xfrm>
            <a:off x="5100749" y="3691726"/>
            <a:ext cx="509050" cy="45248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21"/>
          <p:cNvSpPr/>
          <p:nvPr/>
        </p:nvSpPr>
        <p:spPr>
          <a:xfrm>
            <a:off x="2410200" y="292000"/>
            <a:ext cx="4323600" cy="624600"/>
          </a:xfrm>
          <a:prstGeom prst="roundRect">
            <a:avLst>
              <a:gd fmla="val 16667" name="adj"/>
            </a:avLst>
          </a:prstGeom>
          <a:solidFill>
            <a:srgbClr val="558E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chemeClr val="dk1"/>
                </a:solidFill>
                <a:latin typeface="Roboto Serif"/>
                <a:ea typeface="Roboto Serif"/>
                <a:cs typeface="Roboto Serif"/>
                <a:sym typeface="Roboto Serif"/>
              </a:rPr>
              <a:t>Future Scope</a:t>
            </a:r>
            <a:endParaRPr b="1" sz="2500">
              <a:solidFill>
                <a:schemeClr val="dk1"/>
              </a:solidFill>
              <a:latin typeface="Roboto Serif"/>
              <a:ea typeface="Roboto Serif"/>
              <a:cs typeface="Roboto Serif"/>
              <a:sym typeface="Roboto Serif"/>
            </a:endParaRPr>
          </a:p>
        </p:txBody>
      </p:sp>
      <p:sp>
        <p:nvSpPr>
          <p:cNvPr id="1051" name="Google Shape;1051;p121"/>
          <p:cNvSpPr txBox="1"/>
          <p:nvPr/>
        </p:nvSpPr>
        <p:spPr>
          <a:xfrm>
            <a:off x="831025" y="1371150"/>
            <a:ext cx="70977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Lora SemiBold"/>
              <a:buChar char="➢"/>
            </a:pPr>
            <a:r>
              <a:rPr lang="en-GB" sz="1600">
                <a:solidFill>
                  <a:schemeClr val="dk1"/>
                </a:solidFill>
                <a:latin typeface="Lora SemiBold"/>
                <a:ea typeface="Lora SemiBold"/>
                <a:cs typeface="Lora SemiBold"/>
                <a:sym typeface="Lora SemiBold"/>
              </a:rPr>
              <a:t>The future scope of VAPT is promising as cybersecurity continues to be a top priority. With evolving technologies, the demand for robust security measures will increase.</a:t>
            </a:r>
            <a:endParaRPr sz="1600">
              <a:solidFill>
                <a:schemeClr val="dk1"/>
              </a:solidFill>
              <a:latin typeface="Lora SemiBold"/>
              <a:ea typeface="Lora SemiBold"/>
              <a:cs typeface="Lora SemiBold"/>
              <a:sym typeface="Lora SemiBold"/>
            </a:endParaRPr>
          </a:p>
          <a:p>
            <a:pPr indent="0" lvl="0" marL="914400" rtl="0" algn="l">
              <a:spcBef>
                <a:spcPts val="0"/>
              </a:spcBef>
              <a:spcAft>
                <a:spcPts val="0"/>
              </a:spcAft>
              <a:buNone/>
            </a:pPr>
            <a:r>
              <a:rPr lang="en-GB" sz="1600">
                <a:solidFill>
                  <a:schemeClr val="dk1"/>
                </a:solidFill>
                <a:latin typeface="Lora SemiBold"/>
                <a:ea typeface="Lora SemiBold"/>
                <a:cs typeface="Lora SemiBold"/>
                <a:sym typeface="Lora SemiBold"/>
              </a:rPr>
              <a:t> </a:t>
            </a:r>
            <a:endParaRPr sz="1600">
              <a:solidFill>
                <a:schemeClr val="dk1"/>
              </a:solidFill>
              <a:latin typeface="Lora SemiBold"/>
              <a:ea typeface="Lora SemiBold"/>
              <a:cs typeface="Lora SemiBold"/>
              <a:sym typeface="Lora SemiBold"/>
            </a:endParaRPr>
          </a:p>
          <a:p>
            <a:pPr indent="-330200" lvl="0" marL="457200" rtl="0" algn="l">
              <a:spcBef>
                <a:spcPts val="0"/>
              </a:spcBef>
              <a:spcAft>
                <a:spcPts val="0"/>
              </a:spcAft>
              <a:buClr>
                <a:schemeClr val="dk1"/>
              </a:buClr>
              <a:buSzPts val="1600"/>
              <a:buFont typeface="Lora SemiBold"/>
              <a:buChar char="➢"/>
            </a:pPr>
            <a:r>
              <a:rPr lang="en-GB" sz="1600">
                <a:solidFill>
                  <a:schemeClr val="dk1"/>
                </a:solidFill>
                <a:latin typeface="Lora SemiBold"/>
                <a:ea typeface="Lora SemiBold"/>
                <a:cs typeface="Lora SemiBold"/>
                <a:sym typeface="Lora SemiBold"/>
              </a:rPr>
              <a:t>VAPT will play a crucial role in adapting to new threats, securing IoT devices, cloud environments, and emerging technologies like AI and blockchain. Continuous advancements in VAPT methodologies will be essential to stay ahead of evolving cyber threats.</a:t>
            </a:r>
            <a:endParaRPr sz="1600">
              <a:solidFill>
                <a:schemeClr val="dk1"/>
              </a:solidFill>
              <a:latin typeface="Lora SemiBold"/>
              <a:ea typeface="Lora SemiBold"/>
              <a:cs typeface="Lora SemiBold"/>
              <a:sym typeface="Lora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p:nvPr/>
        </p:nvSpPr>
        <p:spPr>
          <a:xfrm>
            <a:off x="3563950" y="253500"/>
            <a:ext cx="2446200" cy="489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solidFill>
                  <a:schemeClr val="lt1"/>
                </a:solidFill>
                <a:latin typeface="Roboto Serif"/>
                <a:ea typeface="Roboto Serif"/>
                <a:cs typeface="Roboto Serif"/>
                <a:sym typeface="Roboto Serif"/>
              </a:rPr>
              <a:t>WORKFLOW</a:t>
            </a:r>
            <a:endParaRPr b="1" sz="2000">
              <a:solidFill>
                <a:schemeClr val="lt1"/>
              </a:solidFill>
              <a:latin typeface="Roboto Serif"/>
              <a:ea typeface="Roboto Serif"/>
              <a:cs typeface="Roboto Serif"/>
              <a:sym typeface="Roboto Serif"/>
            </a:endParaRPr>
          </a:p>
        </p:txBody>
      </p:sp>
      <p:pic>
        <p:nvPicPr>
          <p:cNvPr id="201" name="Google Shape;201;p23"/>
          <p:cNvPicPr preferRelativeResize="0"/>
          <p:nvPr/>
        </p:nvPicPr>
        <p:blipFill>
          <a:blip r:embed="rId3">
            <a:alphaModFix/>
          </a:blip>
          <a:stretch>
            <a:fillRect/>
          </a:stretch>
        </p:blipFill>
        <p:spPr>
          <a:xfrm>
            <a:off x="1770000" y="854875"/>
            <a:ext cx="4177426" cy="3433750"/>
          </a:xfrm>
          <a:prstGeom prst="rect">
            <a:avLst/>
          </a:prstGeom>
          <a:noFill/>
          <a:ln>
            <a:noFill/>
          </a:ln>
        </p:spPr>
      </p:pic>
      <p:pic>
        <p:nvPicPr>
          <p:cNvPr id="202" name="Google Shape;202;p23"/>
          <p:cNvPicPr preferRelativeResize="0"/>
          <p:nvPr/>
        </p:nvPicPr>
        <p:blipFill>
          <a:blip r:embed="rId4">
            <a:alphaModFix/>
          </a:blip>
          <a:stretch>
            <a:fillRect/>
          </a:stretch>
        </p:blipFill>
        <p:spPr>
          <a:xfrm>
            <a:off x="5746700" y="2012938"/>
            <a:ext cx="995658" cy="376350"/>
          </a:xfrm>
          <a:prstGeom prst="rect">
            <a:avLst/>
          </a:prstGeom>
          <a:noFill/>
          <a:ln>
            <a:noFill/>
          </a:ln>
        </p:spPr>
      </p:pic>
      <p:pic>
        <p:nvPicPr>
          <p:cNvPr id="203" name="Google Shape;203;p23"/>
          <p:cNvPicPr preferRelativeResize="0"/>
          <p:nvPr/>
        </p:nvPicPr>
        <p:blipFill>
          <a:blip r:embed="rId5">
            <a:alphaModFix/>
          </a:blip>
          <a:stretch>
            <a:fillRect/>
          </a:stretch>
        </p:blipFill>
        <p:spPr>
          <a:xfrm>
            <a:off x="5746700" y="3659450"/>
            <a:ext cx="995658" cy="376350"/>
          </a:xfrm>
          <a:prstGeom prst="rect">
            <a:avLst/>
          </a:prstGeom>
          <a:noFill/>
          <a:ln>
            <a:noFill/>
          </a:ln>
        </p:spPr>
      </p:pic>
      <p:pic>
        <p:nvPicPr>
          <p:cNvPr id="204" name="Google Shape;204;p23"/>
          <p:cNvPicPr preferRelativeResize="0"/>
          <p:nvPr/>
        </p:nvPicPr>
        <p:blipFill>
          <a:blip r:embed="rId6">
            <a:alphaModFix/>
          </a:blip>
          <a:stretch>
            <a:fillRect/>
          </a:stretch>
        </p:blipFill>
        <p:spPr>
          <a:xfrm>
            <a:off x="2284350" y="2008738"/>
            <a:ext cx="1129050" cy="426775"/>
          </a:xfrm>
          <a:prstGeom prst="rect">
            <a:avLst/>
          </a:prstGeom>
          <a:noFill/>
          <a:ln>
            <a:noFill/>
          </a:ln>
        </p:spPr>
      </p:pic>
      <p:pic>
        <p:nvPicPr>
          <p:cNvPr id="205" name="Google Shape;205;p23"/>
          <p:cNvPicPr preferRelativeResize="0"/>
          <p:nvPr/>
        </p:nvPicPr>
        <p:blipFill>
          <a:blip r:embed="rId7">
            <a:alphaModFix/>
          </a:blip>
          <a:stretch>
            <a:fillRect/>
          </a:stretch>
        </p:blipFill>
        <p:spPr>
          <a:xfrm>
            <a:off x="2221614" y="3634213"/>
            <a:ext cx="1129061" cy="426775"/>
          </a:xfrm>
          <a:prstGeom prst="rect">
            <a:avLst/>
          </a:prstGeom>
          <a:noFill/>
          <a:ln>
            <a:noFill/>
          </a:ln>
        </p:spPr>
      </p:pic>
      <p:sp>
        <p:nvSpPr>
          <p:cNvPr id="206" name="Google Shape;206;p23"/>
          <p:cNvSpPr txBox="1"/>
          <p:nvPr/>
        </p:nvSpPr>
        <p:spPr>
          <a:xfrm>
            <a:off x="6880350" y="2200050"/>
            <a:ext cx="2284500" cy="56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1"/>
                </a:solidFill>
                <a:latin typeface="Lora SemiBold"/>
                <a:ea typeface="Lora SemiBold"/>
                <a:cs typeface="Lora SemiBold"/>
                <a:sym typeface="Lora SemiBold"/>
              </a:rPr>
              <a:t>SQL Injection</a:t>
            </a:r>
            <a:endParaRPr sz="1200">
              <a:solidFill>
                <a:schemeClr val="dk1"/>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t/>
            </a:r>
            <a:endParaRPr sz="1100">
              <a:solidFill>
                <a:schemeClr val="dk1"/>
              </a:solidFill>
              <a:latin typeface="Roboto Serif SemiBold"/>
              <a:ea typeface="Roboto Serif SemiBold"/>
              <a:cs typeface="Roboto Serif SemiBold"/>
              <a:sym typeface="Roboto Serif SemiBold"/>
            </a:endParaRPr>
          </a:p>
        </p:txBody>
      </p:sp>
      <p:sp>
        <p:nvSpPr>
          <p:cNvPr id="207" name="Google Shape;207;p23"/>
          <p:cNvSpPr txBox="1"/>
          <p:nvPr/>
        </p:nvSpPr>
        <p:spPr>
          <a:xfrm>
            <a:off x="6649550" y="3764300"/>
            <a:ext cx="26067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rPr lang="en-GB" sz="1200">
                <a:solidFill>
                  <a:schemeClr val="dk1"/>
                </a:solidFill>
                <a:latin typeface="Lora SemiBold"/>
                <a:ea typeface="Lora SemiBold"/>
                <a:cs typeface="Lora SemiBold"/>
                <a:sym typeface="Lora SemiBold"/>
              </a:rPr>
              <a:t>Clear Text Password Submission</a:t>
            </a:r>
            <a:endParaRPr sz="1200">
              <a:solidFill>
                <a:schemeClr val="dk1"/>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rPr lang="en-GB" sz="1200">
                <a:solidFill>
                  <a:schemeClr val="dk1"/>
                </a:solidFill>
                <a:latin typeface="Lora SemiBold"/>
                <a:ea typeface="Lora SemiBold"/>
                <a:cs typeface="Lora SemiBold"/>
                <a:sym typeface="Lora SemiBold"/>
              </a:rPr>
              <a:t>No Rate Password Limit</a:t>
            </a:r>
            <a:endParaRPr sz="1200">
              <a:solidFill>
                <a:schemeClr val="dk1"/>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rPr lang="en-GB" sz="1200">
                <a:solidFill>
                  <a:schemeClr val="dk1"/>
                </a:solidFill>
                <a:latin typeface="Lora SemiBold"/>
                <a:ea typeface="Lora SemiBold"/>
                <a:cs typeface="Lora SemiBold"/>
                <a:sym typeface="Lora SemiBold"/>
              </a:rPr>
              <a:t>Cross site scripting (XSS)</a:t>
            </a:r>
            <a:endParaRPr sz="1200">
              <a:solidFill>
                <a:schemeClr val="dk1"/>
              </a:solidFill>
              <a:latin typeface="Lora SemiBold"/>
              <a:ea typeface="Lora SemiBold"/>
              <a:cs typeface="Lora SemiBold"/>
              <a:sym typeface="Lora SemiBold"/>
            </a:endParaRPr>
          </a:p>
        </p:txBody>
      </p:sp>
      <p:sp>
        <p:nvSpPr>
          <p:cNvPr id="208" name="Google Shape;208;p23"/>
          <p:cNvSpPr txBox="1"/>
          <p:nvPr/>
        </p:nvSpPr>
        <p:spPr>
          <a:xfrm>
            <a:off x="-174475" y="2119050"/>
            <a:ext cx="2534700" cy="14316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GB" sz="1200">
                <a:solidFill>
                  <a:schemeClr val="dk1"/>
                </a:solidFill>
                <a:latin typeface="Lora SemiBold"/>
                <a:ea typeface="Lora SemiBold"/>
                <a:cs typeface="Lora SemiBold"/>
                <a:sym typeface="Lora SemiBold"/>
              </a:rPr>
              <a:t>Server Version Disclosure</a:t>
            </a:r>
            <a:endParaRPr sz="1200">
              <a:solidFill>
                <a:schemeClr val="dk1"/>
              </a:solidFill>
              <a:latin typeface="Lora SemiBold"/>
              <a:ea typeface="Lora SemiBold"/>
              <a:cs typeface="Lora SemiBold"/>
              <a:sym typeface="Lora SemiBold"/>
            </a:endParaRPr>
          </a:p>
          <a:p>
            <a:pPr indent="0" lvl="0" marL="0" rtl="0" algn="r">
              <a:lnSpc>
                <a:spcPct val="115000"/>
              </a:lnSpc>
              <a:spcBef>
                <a:spcPts val="0"/>
              </a:spcBef>
              <a:spcAft>
                <a:spcPts val="0"/>
              </a:spcAft>
              <a:buNone/>
            </a:pPr>
            <a:r>
              <a:rPr lang="en-GB" sz="1200">
                <a:solidFill>
                  <a:schemeClr val="dk1"/>
                </a:solidFill>
                <a:latin typeface="Lora SemiBold"/>
                <a:ea typeface="Lora SemiBold"/>
                <a:cs typeface="Lora SemiBold"/>
                <a:sym typeface="Lora SemiBold"/>
              </a:rPr>
              <a:t>HTML Injection</a:t>
            </a:r>
            <a:endParaRPr sz="1200">
              <a:solidFill>
                <a:schemeClr val="dk1"/>
              </a:solidFill>
              <a:latin typeface="Lora SemiBold"/>
              <a:ea typeface="Lora SemiBold"/>
              <a:cs typeface="Lora SemiBold"/>
              <a:sym typeface="Lora SemiBold"/>
            </a:endParaRPr>
          </a:p>
          <a:p>
            <a:pPr indent="0" lvl="0" marL="0" rtl="0" algn="r">
              <a:lnSpc>
                <a:spcPct val="115000"/>
              </a:lnSpc>
              <a:spcBef>
                <a:spcPts val="0"/>
              </a:spcBef>
              <a:spcAft>
                <a:spcPts val="0"/>
              </a:spcAft>
              <a:buNone/>
            </a:pPr>
            <a:r>
              <a:t/>
            </a:r>
            <a:endParaRPr sz="1200">
              <a:solidFill>
                <a:schemeClr val="dk1"/>
              </a:solidFill>
              <a:latin typeface="Lora SemiBold"/>
              <a:ea typeface="Lora SemiBold"/>
              <a:cs typeface="Lora SemiBold"/>
              <a:sym typeface="Lora SemiBold"/>
            </a:endParaRPr>
          </a:p>
          <a:p>
            <a:pPr indent="0" lvl="0" marL="0" rtl="0" algn="r">
              <a:lnSpc>
                <a:spcPct val="115000"/>
              </a:lnSpc>
              <a:spcBef>
                <a:spcPts val="0"/>
              </a:spcBef>
              <a:spcAft>
                <a:spcPts val="0"/>
              </a:spcAft>
              <a:buNone/>
            </a:pPr>
            <a:r>
              <a:t/>
            </a:r>
            <a:endParaRPr sz="1200">
              <a:solidFill>
                <a:schemeClr val="dk1"/>
              </a:solidFill>
              <a:latin typeface="Lora SemiBold"/>
              <a:ea typeface="Lora SemiBold"/>
              <a:cs typeface="Lora SemiBold"/>
              <a:sym typeface="Lora SemiBold"/>
            </a:endParaRPr>
          </a:p>
          <a:p>
            <a:pPr indent="0" lvl="0" marL="0" rtl="0" algn="r">
              <a:lnSpc>
                <a:spcPct val="115000"/>
              </a:lnSpc>
              <a:spcBef>
                <a:spcPts val="0"/>
              </a:spcBef>
              <a:spcAft>
                <a:spcPts val="0"/>
              </a:spcAft>
              <a:buNone/>
            </a:pPr>
            <a:r>
              <a:t/>
            </a:r>
            <a:endParaRPr sz="1200">
              <a:solidFill>
                <a:schemeClr val="dk1"/>
              </a:solidFill>
              <a:latin typeface="Lora SemiBold"/>
              <a:ea typeface="Lora SemiBold"/>
              <a:cs typeface="Lora SemiBold"/>
              <a:sym typeface="Lora SemiBold"/>
            </a:endParaRPr>
          </a:p>
          <a:p>
            <a:pPr indent="0" lvl="0" marL="0" rtl="0" algn="r">
              <a:lnSpc>
                <a:spcPct val="115000"/>
              </a:lnSpc>
              <a:spcBef>
                <a:spcPts val="0"/>
              </a:spcBef>
              <a:spcAft>
                <a:spcPts val="0"/>
              </a:spcAft>
              <a:buNone/>
            </a:pPr>
            <a:r>
              <a:t/>
            </a:r>
            <a:endParaRPr sz="1200">
              <a:solidFill>
                <a:schemeClr val="dk1"/>
              </a:solidFill>
              <a:latin typeface="Lora SemiBold"/>
              <a:ea typeface="Lora SemiBold"/>
              <a:cs typeface="Lora SemiBold"/>
              <a:sym typeface="Lora SemiBold"/>
            </a:endParaRPr>
          </a:p>
        </p:txBody>
      </p:sp>
      <p:sp>
        <p:nvSpPr>
          <p:cNvPr id="209" name="Google Shape;209;p23"/>
          <p:cNvSpPr txBox="1"/>
          <p:nvPr/>
        </p:nvSpPr>
        <p:spPr>
          <a:xfrm>
            <a:off x="238650" y="3870500"/>
            <a:ext cx="2045700" cy="121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1200">
              <a:solidFill>
                <a:schemeClr val="dk1"/>
              </a:solidFill>
              <a:latin typeface="Lora SemiBold"/>
              <a:ea typeface="Lora SemiBold"/>
              <a:cs typeface="Lora SemiBold"/>
              <a:sym typeface="Lora SemiBold"/>
            </a:endParaRPr>
          </a:p>
          <a:p>
            <a:pPr indent="0" lvl="0" marL="0" rtl="0" algn="r">
              <a:lnSpc>
                <a:spcPct val="115000"/>
              </a:lnSpc>
              <a:spcBef>
                <a:spcPts val="0"/>
              </a:spcBef>
              <a:spcAft>
                <a:spcPts val="0"/>
              </a:spcAft>
              <a:buNone/>
            </a:pPr>
            <a:r>
              <a:rPr lang="en-GB" sz="1200">
                <a:solidFill>
                  <a:schemeClr val="dk1"/>
                </a:solidFill>
                <a:latin typeface="Lora SemiBold"/>
                <a:ea typeface="Lora SemiBold"/>
                <a:cs typeface="Lora SemiBold"/>
                <a:sym typeface="Lora SemiBold"/>
              </a:rPr>
              <a:t>OTP bypass</a:t>
            </a:r>
            <a:endParaRPr sz="1200">
              <a:solidFill>
                <a:schemeClr val="dk1"/>
              </a:solidFill>
              <a:latin typeface="Lora SemiBold"/>
              <a:ea typeface="Lora SemiBold"/>
              <a:cs typeface="Lora SemiBold"/>
              <a:sym typeface="Lora SemiBold"/>
            </a:endParaRPr>
          </a:p>
          <a:p>
            <a:pPr indent="0" lvl="0" marL="0" rtl="0" algn="r">
              <a:lnSpc>
                <a:spcPct val="115000"/>
              </a:lnSpc>
              <a:spcBef>
                <a:spcPts val="0"/>
              </a:spcBef>
              <a:spcAft>
                <a:spcPts val="0"/>
              </a:spcAft>
              <a:buNone/>
            </a:pPr>
            <a:r>
              <a:rPr lang="en-GB" sz="1200">
                <a:solidFill>
                  <a:schemeClr val="dk1"/>
                </a:solidFill>
                <a:latin typeface="Lora SemiBold"/>
                <a:ea typeface="Lora SemiBold"/>
                <a:cs typeface="Lora SemiBold"/>
                <a:sym typeface="Lora SemiBold"/>
              </a:rPr>
              <a:t>OTP Email bypass</a:t>
            </a:r>
            <a:endParaRPr sz="1200">
              <a:solidFill>
                <a:schemeClr val="dk1"/>
              </a:solidFill>
              <a:latin typeface="Lora SemiBold"/>
              <a:ea typeface="Lora SemiBold"/>
              <a:cs typeface="Lora SemiBold"/>
              <a:sym typeface="Lora SemiBold"/>
            </a:endParaRPr>
          </a:p>
          <a:p>
            <a:pPr indent="0" lvl="0" marL="0" rtl="0" algn="r">
              <a:lnSpc>
                <a:spcPct val="115000"/>
              </a:lnSpc>
              <a:spcBef>
                <a:spcPts val="0"/>
              </a:spcBef>
              <a:spcAft>
                <a:spcPts val="0"/>
              </a:spcAft>
              <a:buNone/>
            </a:pPr>
            <a:r>
              <a:rPr lang="en-GB" sz="1200">
                <a:solidFill>
                  <a:schemeClr val="dk1"/>
                </a:solidFill>
                <a:latin typeface="Lora SemiBold"/>
                <a:ea typeface="Lora SemiBold"/>
                <a:cs typeface="Lora SemiBold"/>
                <a:sym typeface="Lora SemiBold"/>
              </a:rPr>
              <a:t>Directory Traversal</a:t>
            </a:r>
            <a:endParaRPr sz="1200">
              <a:solidFill>
                <a:schemeClr val="dk1"/>
              </a:solidFill>
              <a:latin typeface="Lora SemiBold"/>
              <a:ea typeface="Lora SemiBold"/>
              <a:cs typeface="Lora SemiBold"/>
              <a:sym typeface="Lora SemiBold"/>
            </a:endParaRPr>
          </a:p>
          <a:p>
            <a:pPr indent="0" lvl="0" marL="0" rtl="0" algn="r">
              <a:lnSpc>
                <a:spcPct val="115000"/>
              </a:lnSpc>
              <a:spcBef>
                <a:spcPts val="0"/>
              </a:spcBef>
              <a:spcAft>
                <a:spcPts val="0"/>
              </a:spcAft>
              <a:buNone/>
            </a:pPr>
            <a:r>
              <a:rPr lang="en-GB" sz="1200">
                <a:solidFill>
                  <a:schemeClr val="dk1"/>
                </a:solidFill>
                <a:latin typeface="Lora SemiBold"/>
                <a:ea typeface="Lora SemiBold"/>
                <a:cs typeface="Lora SemiBold"/>
                <a:sym typeface="Lora SemiBold"/>
              </a:rPr>
              <a:t>File Upload</a:t>
            </a:r>
            <a:endParaRPr sz="1200">
              <a:solidFill>
                <a:schemeClr val="dk1"/>
              </a:solidFill>
              <a:latin typeface="Lora SemiBold"/>
              <a:ea typeface="Lora SemiBold"/>
              <a:cs typeface="Lora SemiBold"/>
              <a:sym typeface="Lora SemiBold"/>
            </a:endParaRPr>
          </a:p>
        </p:txBody>
      </p:sp>
      <p:sp>
        <p:nvSpPr>
          <p:cNvPr id="210" name="Google Shape;210;p23"/>
          <p:cNvSpPr txBox="1"/>
          <p:nvPr/>
        </p:nvSpPr>
        <p:spPr>
          <a:xfrm>
            <a:off x="2814825" y="915450"/>
            <a:ext cx="995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solidFill>
                  <a:schemeClr val="dk1"/>
                </a:solidFill>
                <a:latin typeface="Lora SemiBold"/>
                <a:ea typeface="Lora SemiBold"/>
                <a:cs typeface="Lora SemiBold"/>
                <a:sym typeface="Lora SemiBold"/>
              </a:rPr>
              <a:t>Critical</a:t>
            </a:r>
            <a:endParaRPr sz="1600">
              <a:solidFill>
                <a:schemeClr val="dk1"/>
              </a:solidFill>
              <a:latin typeface="Lora SemiBold"/>
              <a:ea typeface="Lora SemiBold"/>
              <a:cs typeface="Lora SemiBold"/>
              <a:sym typeface="Lora SemiBold"/>
            </a:endParaRPr>
          </a:p>
        </p:txBody>
      </p:sp>
      <p:sp>
        <p:nvSpPr>
          <p:cNvPr id="211" name="Google Shape;211;p23"/>
          <p:cNvSpPr txBox="1"/>
          <p:nvPr/>
        </p:nvSpPr>
        <p:spPr>
          <a:xfrm>
            <a:off x="4057138" y="915450"/>
            <a:ext cx="674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solidFill>
                  <a:schemeClr val="dk1"/>
                </a:solidFill>
                <a:latin typeface="Lora SemiBold"/>
                <a:ea typeface="Lora SemiBold"/>
                <a:cs typeface="Lora SemiBold"/>
                <a:sym typeface="Lora SemiBold"/>
              </a:rPr>
              <a:t>High</a:t>
            </a:r>
            <a:endParaRPr sz="1600">
              <a:solidFill>
                <a:schemeClr val="dk1"/>
              </a:solidFill>
              <a:latin typeface="Lora SemiBold"/>
              <a:ea typeface="Lora SemiBold"/>
              <a:cs typeface="Lora SemiBold"/>
              <a:sym typeface="Lora SemiBold"/>
            </a:endParaRPr>
          </a:p>
        </p:txBody>
      </p:sp>
      <p:sp>
        <p:nvSpPr>
          <p:cNvPr id="212" name="Google Shape;212;p23"/>
          <p:cNvSpPr txBox="1"/>
          <p:nvPr/>
        </p:nvSpPr>
        <p:spPr>
          <a:xfrm>
            <a:off x="5095150" y="915450"/>
            <a:ext cx="995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solidFill>
                  <a:schemeClr val="dk1"/>
                </a:solidFill>
                <a:latin typeface="Lora SemiBold"/>
                <a:ea typeface="Lora SemiBold"/>
                <a:cs typeface="Lora SemiBold"/>
                <a:sym typeface="Lora SemiBold"/>
              </a:rPr>
              <a:t>Medium</a:t>
            </a:r>
            <a:endParaRPr sz="1600">
              <a:solidFill>
                <a:schemeClr val="dk1"/>
              </a:solidFill>
              <a:latin typeface="Lora SemiBold"/>
              <a:ea typeface="Lora SemiBold"/>
              <a:cs typeface="Lora SemiBold"/>
              <a:sym typeface="Lora SemiBold"/>
            </a:endParaRPr>
          </a:p>
        </p:txBody>
      </p:sp>
      <p:sp>
        <p:nvSpPr>
          <p:cNvPr id="213" name="Google Shape;213;p23"/>
          <p:cNvSpPr txBox="1"/>
          <p:nvPr/>
        </p:nvSpPr>
        <p:spPr>
          <a:xfrm>
            <a:off x="6398200" y="915450"/>
            <a:ext cx="893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solidFill>
                  <a:schemeClr val="dk1"/>
                </a:solidFill>
                <a:latin typeface="Lora SemiBold"/>
                <a:ea typeface="Lora SemiBold"/>
                <a:cs typeface="Lora SemiBold"/>
                <a:sym typeface="Lora SemiBold"/>
              </a:rPr>
              <a:t>Low</a:t>
            </a:r>
            <a:endParaRPr sz="1600">
              <a:solidFill>
                <a:schemeClr val="dk1"/>
              </a:solidFill>
              <a:latin typeface="Lora SemiBold"/>
              <a:ea typeface="Lora SemiBold"/>
              <a:cs typeface="Lora SemiBold"/>
              <a:sym typeface="Lora SemiBold"/>
            </a:endParaRPr>
          </a:p>
        </p:txBody>
      </p:sp>
      <p:pic>
        <p:nvPicPr>
          <p:cNvPr id="214" name="Google Shape;214;p23"/>
          <p:cNvPicPr preferRelativeResize="0"/>
          <p:nvPr/>
        </p:nvPicPr>
        <p:blipFill>
          <a:blip r:embed="rId8">
            <a:alphaModFix/>
          </a:blip>
          <a:stretch>
            <a:fillRect/>
          </a:stretch>
        </p:blipFill>
        <p:spPr>
          <a:xfrm>
            <a:off x="2569550" y="1018600"/>
            <a:ext cx="224800" cy="224800"/>
          </a:xfrm>
          <a:prstGeom prst="rect">
            <a:avLst/>
          </a:prstGeom>
          <a:noFill/>
          <a:ln>
            <a:noFill/>
          </a:ln>
        </p:spPr>
      </p:pic>
      <p:pic>
        <p:nvPicPr>
          <p:cNvPr id="215" name="Google Shape;215;p23"/>
          <p:cNvPicPr preferRelativeResize="0"/>
          <p:nvPr/>
        </p:nvPicPr>
        <p:blipFill>
          <a:blip r:embed="rId9">
            <a:alphaModFix/>
          </a:blip>
          <a:stretch>
            <a:fillRect/>
          </a:stretch>
        </p:blipFill>
        <p:spPr>
          <a:xfrm>
            <a:off x="3832350" y="1018600"/>
            <a:ext cx="224800" cy="224800"/>
          </a:xfrm>
          <a:prstGeom prst="rect">
            <a:avLst/>
          </a:prstGeom>
          <a:noFill/>
          <a:ln>
            <a:noFill/>
          </a:ln>
        </p:spPr>
      </p:pic>
      <p:pic>
        <p:nvPicPr>
          <p:cNvPr id="216" name="Google Shape;216;p23"/>
          <p:cNvPicPr preferRelativeResize="0"/>
          <p:nvPr/>
        </p:nvPicPr>
        <p:blipFill>
          <a:blip r:embed="rId10">
            <a:alphaModFix/>
          </a:blip>
          <a:stretch>
            <a:fillRect/>
          </a:stretch>
        </p:blipFill>
        <p:spPr>
          <a:xfrm>
            <a:off x="4847488" y="1007175"/>
            <a:ext cx="247650" cy="247650"/>
          </a:xfrm>
          <a:prstGeom prst="rect">
            <a:avLst/>
          </a:prstGeom>
          <a:noFill/>
          <a:ln>
            <a:noFill/>
          </a:ln>
        </p:spPr>
      </p:pic>
      <p:pic>
        <p:nvPicPr>
          <p:cNvPr id="217" name="Google Shape;217;p23"/>
          <p:cNvPicPr preferRelativeResize="0"/>
          <p:nvPr/>
        </p:nvPicPr>
        <p:blipFill>
          <a:blip r:embed="rId11">
            <a:alphaModFix/>
          </a:blip>
          <a:stretch>
            <a:fillRect/>
          </a:stretch>
        </p:blipFill>
        <p:spPr>
          <a:xfrm>
            <a:off x="6132113" y="1018600"/>
            <a:ext cx="224800" cy="2248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22"/>
          <p:cNvSpPr/>
          <p:nvPr/>
        </p:nvSpPr>
        <p:spPr>
          <a:xfrm>
            <a:off x="2651550" y="314450"/>
            <a:ext cx="3840900" cy="7074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latin typeface="Roboto Serif"/>
                <a:ea typeface="Roboto Serif"/>
                <a:cs typeface="Roboto Serif"/>
                <a:sym typeface="Roboto Serif"/>
              </a:rPr>
              <a:t>References</a:t>
            </a:r>
            <a:endParaRPr b="1" sz="2500">
              <a:latin typeface="Roboto Serif"/>
              <a:ea typeface="Roboto Serif"/>
              <a:cs typeface="Roboto Serif"/>
              <a:sym typeface="Roboto Serif"/>
            </a:endParaRPr>
          </a:p>
        </p:txBody>
      </p:sp>
      <p:sp>
        <p:nvSpPr>
          <p:cNvPr id="1057" name="Google Shape;1057;p122"/>
          <p:cNvSpPr txBox="1"/>
          <p:nvPr/>
        </p:nvSpPr>
        <p:spPr>
          <a:xfrm>
            <a:off x="1056725" y="1508675"/>
            <a:ext cx="7193400" cy="2670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Lora SemiBold"/>
              <a:buChar char="➢"/>
            </a:pPr>
            <a:r>
              <a:rPr lang="en-GB" sz="1600" u="sng">
                <a:solidFill>
                  <a:schemeClr val="hlink"/>
                </a:solidFill>
                <a:latin typeface="Lora SemiBold"/>
                <a:ea typeface="Lora SemiBold"/>
                <a:cs typeface="Lora SemiBold"/>
                <a:sym typeface="Lora SemiBold"/>
                <a:hlinkClick r:id="rId3"/>
              </a:rPr>
              <a:t>https://portswigger.net/burp/communitydownload</a:t>
            </a:r>
            <a:endParaRPr/>
          </a:p>
          <a:p>
            <a:pPr indent="0" lvl="0" marL="457200" rtl="0" algn="l">
              <a:spcBef>
                <a:spcPts val="0"/>
              </a:spcBef>
              <a:spcAft>
                <a:spcPts val="0"/>
              </a:spcAft>
              <a:buNone/>
            </a:pPr>
            <a:r>
              <a:t/>
            </a:r>
            <a:endParaRPr sz="1600">
              <a:solidFill>
                <a:schemeClr val="dk1"/>
              </a:solidFill>
              <a:latin typeface="Lora SemiBold"/>
              <a:ea typeface="Lora SemiBold"/>
              <a:cs typeface="Lora SemiBold"/>
              <a:sym typeface="Lora SemiBold"/>
            </a:endParaRPr>
          </a:p>
          <a:p>
            <a:pPr indent="-330200" lvl="0" marL="457200" rtl="0" algn="l">
              <a:spcBef>
                <a:spcPts val="0"/>
              </a:spcBef>
              <a:spcAft>
                <a:spcPts val="0"/>
              </a:spcAft>
              <a:buClr>
                <a:schemeClr val="dk1"/>
              </a:buClr>
              <a:buSzPts val="1600"/>
              <a:buFont typeface="Lora SemiBold"/>
              <a:buChar char="➢"/>
            </a:pPr>
            <a:r>
              <a:rPr lang="en-GB" sz="1700" u="sng">
                <a:solidFill>
                  <a:schemeClr val="hlink"/>
                </a:solidFill>
                <a:latin typeface="Lora SemiBold"/>
                <a:ea typeface="Lora SemiBold"/>
                <a:cs typeface="Lora SemiBold"/>
                <a:sym typeface="Lora SemiBold"/>
                <a:hlinkClick r:id="rId4"/>
              </a:rPr>
              <a:t>https://owasp.org/www-project-top-ten/</a:t>
            </a:r>
            <a:endParaRPr/>
          </a:p>
          <a:p>
            <a:pPr indent="0" lvl="0" marL="457200" rtl="0" algn="l">
              <a:spcBef>
                <a:spcPts val="0"/>
              </a:spcBef>
              <a:spcAft>
                <a:spcPts val="0"/>
              </a:spcAft>
              <a:buNone/>
            </a:pPr>
            <a:r>
              <a:t/>
            </a:r>
            <a:endParaRPr sz="1700" u="sng">
              <a:solidFill>
                <a:schemeClr val="hlink"/>
              </a:solidFill>
              <a:latin typeface="Lora SemiBold"/>
              <a:ea typeface="Lora SemiBold"/>
              <a:cs typeface="Lora SemiBold"/>
              <a:sym typeface="Lora SemiBold"/>
            </a:endParaRPr>
          </a:p>
          <a:p>
            <a:pPr indent="-330200" lvl="0" marL="457200" rtl="0" algn="l">
              <a:spcBef>
                <a:spcPts val="0"/>
              </a:spcBef>
              <a:spcAft>
                <a:spcPts val="0"/>
              </a:spcAft>
              <a:buClr>
                <a:schemeClr val="dk1"/>
              </a:buClr>
              <a:buSzPts val="1600"/>
              <a:buFont typeface="Lora SemiBold"/>
              <a:buChar char="➢"/>
            </a:pPr>
            <a:r>
              <a:rPr lang="en-GB" sz="1700" u="sng">
                <a:solidFill>
                  <a:schemeClr val="hlink"/>
                </a:solidFill>
                <a:latin typeface="Lora SemiBold"/>
                <a:ea typeface="Lora SemiBold"/>
                <a:cs typeface="Lora SemiBold"/>
                <a:sym typeface="Lora SemiBold"/>
                <a:hlinkClick r:id="rId5"/>
              </a:rPr>
              <a:t>https://www.google.com</a:t>
            </a:r>
            <a:endParaRPr sz="1700" u="sng">
              <a:solidFill>
                <a:schemeClr val="hlink"/>
              </a:solidFill>
              <a:latin typeface="Lora SemiBold"/>
              <a:ea typeface="Lora SemiBold"/>
              <a:cs typeface="Lora SemiBold"/>
              <a:sym typeface="Lora SemiBold"/>
            </a:endParaRPr>
          </a:p>
          <a:p>
            <a:pPr indent="0" lvl="0" marL="0" rtl="0" algn="l">
              <a:spcBef>
                <a:spcPts val="0"/>
              </a:spcBef>
              <a:spcAft>
                <a:spcPts val="0"/>
              </a:spcAft>
              <a:buNone/>
            </a:pPr>
            <a:r>
              <a:t/>
            </a:r>
            <a:endParaRPr sz="1600">
              <a:solidFill>
                <a:schemeClr val="dk1"/>
              </a:solidFill>
              <a:latin typeface="Lora SemiBold"/>
              <a:ea typeface="Lora SemiBold"/>
              <a:cs typeface="Lora SemiBold"/>
              <a:sym typeface="Lora SemiBold"/>
            </a:endParaRPr>
          </a:p>
          <a:p>
            <a:pPr indent="-330200" lvl="0" marL="457200" rtl="0" algn="l">
              <a:spcBef>
                <a:spcPts val="0"/>
              </a:spcBef>
              <a:spcAft>
                <a:spcPts val="0"/>
              </a:spcAft>
              <a:buClr>
                <a:schemeClr val="dk1"/>
              </a:buClr>
              <a:buSzPts val="1600"/>
              <a:buFont typeface="Lora SemiBold"/>
              <a:buChar char="➢"/>
            </a:pPr>
            <a:r>
              <a:rPr lang="en-GB" sz="1600" u="sng">
                <a:solidFill>
                  <a:schemeClr val="hlink"/>
                </a:solidFill>
                <a:latin typeface="Lora SemiBold"/>
                <a:ea typeface="Lora SemiBold"/>
                <a:cs typeface="Lora SemiBold"/>
                <a:sym typeface="Lora SemiBold"/>
                <a:hlinkClick r:id="rId6"/>
              </a:rPr>
              <a:t>https://github.com/pwn0sec/PwnXSS</a:t>
            </a:r>
            <a:endParaRPr sz="1200">
              <a:solidFill>
                <a:schemeClr val="dk1"/>
              </a:solidFill>
              <a:latin typeface="Lora SemiBold"/>
              <a:ea typeface="Lora SemiBold"/>
              <a:cs typeface="Lora SemiBold"/>
              <a:sym typeface="Lora SemiBold"/>
            </a:endParaRPr>
          </a:p>
          <a:p>
            <a:pPr indent="0" lvl="0" marL="457200" rtl="0" algn="l">
              <a:spcBef>
                <a:spcPts val="0"/>
              </a:spcBef>
              <a:spcAft>
                <a:spcPts val="0"/>
              </a:spcAft>
              <a:buNone/>
            </a:pPr>
            <a:r>
              <a:t/>
            </a:r>
            <a:endParaRPr sz="1200">
              <a:solidFill>
                <a:schemeClr val="dk1"/>
              </a:solidFill>
              <a:latin typeface="Lora SemiBold"/>
              <a:ea typeface="Lora SemiBold"/>
              <a:cs typeface="Lora SemiBold"/>
              <a:sym typeface="Lora SemiBold"/>
            </a:endParaRPr>
          </a:p>
          <a:p>
            <a:pPr indent="-330200" lvl="0" marL="457200" rtl="0" algn="l">
              <a:spcBef>
                <a:spcPts val="0"/>
              </a:spcBef>
              <a:spcAft>
                <a:spcPts val="0"/>
              </a:spcAft>
              <a:buClr>
                <a:schemeClr val="dk1"/>
              </a:buClr>
              <a:buSzPts val="1600"/>
              <a:buFont typeface="Lora SemiBold"/>
              <a:buChar char="➢"/>
            </a:pPr>
            <a:r>
              <a:rPr lang="en-GB" sz="1600">
                <a:solidFill>
                  <a:schemeClr val="dk1"/>
                </a:solidFill>
                <a:latin typeface="Lora SemiBold"/>
                <a:ea typeface="Lora SemiBold"/>
                <a:cs typeface="Lora SemiBold"/>
                <a:sym typeface="Lora SemiBold"/>
              </a:rPr>
              <a:t> </a:t>
            </a:r>
            <a:r>
              <a:rPr lang="en-GB" sz="1600" u="sng">
                <a:solidFill>
                  <a:schemeClr val="hlink"/>
                </a:solidFill>
                <a:latin typeface="Lora SemiBold"/>
                <a:ea typeface="Lora SemiBold"/>
                <a:cs typeface="Lora SemiBold"/>
                <a:sym typeface="Lora SemiBold"/>
                <a:hlinkClick r:id="rId7"/>
              </a:rPr>
              <a:t>https://www.atholbooks-sales.org/</a:t>
            </a:r>
            <a:endParaRPr sz="1600">
              <a:solidFill>
                <a:schemeClr val="dk1"/>
              </a:solidFill>
              <a:latin typeface="Lora SemiBold"/>
              <a:ea typeface="Lora SemiBold"/>
              <a:cs typeface="Lora SemiBold"/>
              <a:sym typeface="Lora SemiBold"/>
            </a:endParaRPr>
          </a:p>
          <a:p>
            <a:pPr indent="0" lvl="0" marL="457200" rtl="0" algn="l">
              <a:spcBef>
                <a:spcPts val="0"/>
              </a:spcBef>
              <a:spcAft>
                <a:spcPts val="0"/>
              </a:spcAft>
              <a:buNone/>
            </a:pPr>
            <a:r>
              <a:t/>
            </a:r>
            <a:endParaRPr sz="1500">
              <a:solidFill>
                <a:schemeClr val="dk1"/>
              </a:solidFill>
              <a:latin typeface="Lora SemiBold"/>
              <a:ea typeface="Lora SemiBold"/>
              <a:cs typeface="Lora SemiBold"/>
              <a:sym typeface="Lora SemiBold"/>
            </a:endParaRPr>
          </a:p>
          <a:p>
            <a:pPr indent="0" lvl="0" marL="457200" rtl="0" algn="l">
              <a:spcBef>
                <a:spcPts val="0"/>
              </a:spcBef>
              <a:spcAft>
                <a:spcPts val="0"/>
              </a:spcAft>
              <a:buNone/>
            </a:pPr>
            <a:r>
              <a:t/>
            </a:r>
            <a:endParaRPr sz="1600">
              <a:solidFill>
                <a:schemeClr val="dk1"/>
              </a:solidFill>
              <a:latin typeface="Lora SemiBold"/>
              <a:ea typeface="Lora SemiBold"/>
              <a:cs typeface="Lora SemiBold"/>
              <a:sym typeface="Lora SemiBo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pic>
        <p:nvPicPr>
          <p:cNvPr id="1062" name="Google Shape;1062;p123"/>
          <p:cNvPicPr preferRelativeResize="0"/>
          <p:nvPr/>
        </p:nvPicPr>
        <p:blipFill>
          <a:blip r:embed="rId3">
            <a:alphaModFix/>
          </a:blip>
          <a:stretch>
            <a:fillRect/>
          </a:stretch>
        </p:blipFill>
        <p:spPr>
          <a:xfrm>
            <a:off x="1415850" y="422875"/>
            <a:ext cx="6238577" cy="39757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graphicFrame>
        <p:nvGraphicFramePr>
          <p:cNvPr id="222" name="Google Shape;222;p24"/>
          <p:cNvGraphicFramePr/>
          <p:nvPr/>
        </p:nvGraphicFramePr>
        <p:xfrm>
          <a:off x="469975" y="344600"/>
          <a:ext cx="3000000" cy="3000000"/>
        </p:xfrm>
        <a:graphic>
          <a:graphicData uri="http://schemas.openxmlformats.org/drawingml/2006/table">
            <a:tbl>
              <a:tblPr>
                <a:noFill/>
                <a:tableStyleId>{05F68573-763F-4E36-AE68-366C777D46E5}</a:tableStyleId>
              </a:tblPr>
              <a:tblGrid>
                <a:gridCol w="1490050"/>
                <a:gridCol w="5126575"/>
                <a:gridCol w="1462075"/>
              </a:tblGrid>
              <a:tr h="430450">
                <a:tc>
                  <a:txBody>
                    <a:bodyPr/>
                    <a:lstStyle/>
                    <a:p>
                      <a:pPr indent="0" lvl="0" marL="0" rtl="0" algn="ctr">
                        <a:spcBef>
                          <a:spcPts val="0"/>
                        </a:spcBef>
                        <a:spcAft>
                          <a:spcPts val="0"/>
                        </a:spcAft>
                        <a:buNone/>
                      </a:pPr>
                      <a:r>
                        <a:rPr b="1" lang="en-GB">
                          <a:latin typeface="Roboto Serif"/>
                          <a:ea typeface="Roboto Serif"/>
                          <a:cs typeface="Roboto Serif"/>
                          <a:sym typeface="Roboto Serif"/>
                        </a:rPr>
                        <a:t>No.</a:t>
                      </a:r>
                      <a:endParaRPr b="1">
                        <a:latin typeface="Roboto Serif"/>
                        <a:ea typeface="Roboto Serif"/>
                        <a:cs typeface="Roboto Serif"/>
                        <a:sym typeface="Roboto Serif"/>
                      </a:endParaRPr>
                    </a:p>
                  </a:txBody>
                  <a:tcPr marT="91425" marB="91425" marR="91425" marL="91425"/>
                </a:tc>
                <a:tc>
                  <a:txBody>
                    <a:bodyPr/>
                    <a:lstStyle/>
                    <a:p>
                      <a:pPr indent="0" lvl="0" marL="0" rtl="0" algn="ctr">
                        <a:spcBef>
                          <a:spcPts val="0"/>
                        </a:spcBef>
                        <a:spcAft>
                          <a:spcPts val="0"/>
                        </a:spcAft>
                        <a:buNone/>
                      </a:pPr>
                      <a:r>
                        <a:rPr b="1" lang="en-GB">
                          <a:latin typeface="Roboto Serif"/>
                          <a:ea typeface="Roboto Serif"/>
                          <a:cs typeface="Roboto Serif"/>
                          <a:sym typeface="Roboto Serif"/>
                        </a:rPr>
                        <a:t>Vulnerability Name</a:t>
                      </a:r>
                      <a:endParaRPr b="1">
                        <a:latin typeface="Roboto Serif"/>
                        <a:ea typeface="Roboto Serif"/>
                        <a:cs typeface="Roboto Serif"/>
                        <a:sym typeface="Roboto Serif"/>
                      </a:endParaRPr>
                    </a:p>
                  </a:txBody>
                  <a:tcPr marT="91425" marB="91425" marR="91425" marL="91425"/>
                </a:tc>
                <a:tc>
                  <a:txBody>
                    <a:bodyPr/>
                    <a:lstStyle/>
                    <a:p>
                      <a:pPr indent="0" lvl="0" marL="0" rtl="0" algn="ctr">
                        <a:spcBef>
                          <a:spcPts val="0"/>
                        </a:spcBef>
                        <a:spcAft>
                          <a:spcPts val="0"/>
                        </a:spcAft>
                        <a:buNone/>
                      </a:pPr>
                      <a:r>
                        <a:rPr b="1" lang="en-GB">
                          <a:latin typeface="Roboto Serif"/>
                          <a:ea typeface="Roboto Serif"/>
                          <a:cs typeface="Roboto Serif"/>
                          <a:sym typeface="Roboto Serif"/>
                        </a:rPr>
                        <a:t>Severity</a:t>
                      </a:r>
                      <a:endParaRPr b="1">
                        <a:latin typeface="Roboto Serif"/>
                        <a:ea typeface="Roboto Serif"/>
                        <a:cs typeface="Roboto Serif"/>
                        <a:sym typeface="Roboto Serif"/>
                      </a:endParaRPr>
                    </a:p>
                  </a:txBody>
                  <a:tcPr marT="91425" marB="91425" marR="91425" marL="91425"/>
                </a:tc>
              </a:tr>
              <a:tr h="413925">
                <a:tc>
                  <a:txBody>
                    <a:bodyPr/>
                    <a:lstStyle/>
                    <a:p>
                      <a:pPr indent="0" lvl="0" marL="0" rtl="0" algn="ctr">
                        <a:spcBef>
                          <a:spcPts val="0"/>
                        </a:spcBef>
                        <a:spcAft>
                          <a:spcPts val="0"/>
                        </a:spcAft>
                        <a:buNone/>
                      </a:pPr>
                      <a:r>
                        <a:rPr lang="en-GB">
                          <a:latin typeface="Lora SemiBold"/>
                          <a:ea typeface="Lora SemiBold"/>
                          <a:cs typeface="Lora SemiBold"/>
                          <a:sym typeface="Lora SemiBold"/>
                        </a:rPr>
                        <a:t> 1.</a:t>
                      </a:r>
                      <a:endParaRPr>
                        <a:latin typeface="Lora SemiBold"/>
                        <a:ea typeface="Lora SemiBold"/>
                        <a:cs typeface="Lora SemiBold"/>
                        <a:sym typeface="Lora SemiBold"/>
                      </a:endParaRPr>
                    </a:p>
                  </a:txBody>
                  <a:tcPr marT="91425" marB="91425" marR="91425" marL="91425"/>
                </a:tc>
                <a:tc>
                  <a:txBody>
                    <a:bodyPr/>
                    <a:lstStyle/>
                    <a:p>
                      <a:pPr indent="0" lvl="0" marL="0" rtl="0" algn="ctr">
                        <a:spcBef>
                          <a:spcPts val="0"/>
                        </a:spcBef>
                        <a:spcAft>
                          <a:spcPts val="0"/>
                        </a:spcAft>
                        <a:buNone/>
                      </a:pPr>
                      <a:r>
                        <a:rPr lang="en-GB">
                          <a:latin typeface="Lora SemiBold"/>
                          <a:ea typeface="Lora SemiBold"/>
                          <a:cs typeface="Lora SemiBold"/>
                          <a:sym typeface="Lora SemiBold"/>
                        </a:rPr>
                        <a:t>HTML Injection</a:t>
                      </a:r>
                      <a:endParaRPr>
                        <a:latin typeface="Lora SemiBold"/>
                        <a:ea typeface="Lora SemiBold"/>
                        <a:cs typeface="Lora SemiBold"/>
                        <a:sym typeface="Lora SemiBold"/>
                      </a:endParaRPr>
                    </a:p>
                  </a:txBody>
                  <a:tcPr marT="91425" marB="91425" marR="91425" marL="91425"/>
                </a:tc>
                <a:tc>
                  <a:txBody>
                    <a:bodyPr/>
                    <a:lstStyle/>
                    <a:p>
                      <a:pPr indent="0" lvl="0" marL="0" rtl="0" algn="ctr">
                        <a:spcBef>
                          <a:spcPts val="0"/>
                        </a:spcBef>
                        <a:spcAft>
                          <a:spcPts val="0"/>
                        </a:spcAft>
                        <a:buNone/>
                      </a:pPr>
                      <a:r>
                        <a:rPr lang="en-GB">
                          <a:solidFill>
                            <a:srgbClr val="18CE18"/>
                          </a:solidFill>
                          <a:latin typeface="Lora SemiBold"/>
                          <a:ea typeface="Lora SemiBold"/>
                          <a:cs typeface="Lora SemiBold"/>
                          <a:sym typeface="Lora SemiBold"/>
                        </a:rPr>
                        <a:t>Low</a:t>
                      </a:r>
                      <a:endParaRPr>
                        <a:solidFill>
                          <a:srgbClr val="18CE18"/>
                        </a:solidFill>
                        <a:latin typeface="Lora SemiBold"/>
                        <a:ea typeface="Lora SemiBold"/>
                        <a:cs typeface="Lora SemiBold"/>
                        <a:sym typeface="Lora SemiBold"/>
                      </a:endParaRPr>
                    </a:p>
                  </a:txBody>
                  <a:tcPr marT="91425" marB="91425" marR="91425" marL="91425"/>
                </a:tc>
              </a:tr>
              <a:tr h="413925">
                <a:tc>
                  <a:txBody>
                    <a:bodyPr/>
                    <a:lstStyle/>
                    <a:p>
                      <a:pPr indent="0" lvl="0" marL="0" rtl="0" algn="ctr">
                        <a:spcBef>
                          <a:spcPts val="0"/>
                        </a:spcBef>
                        <a:spcAft>
                          <a:spcPts val="0"/>
                        </a:spcAft>
                        <a:buNone/>
                      </a:pPr>
                      <a:r>
                        <a:rPr lang="en-GB">
                          <a:latin typeface="Lora SemiBold"/>
                          <a:ea typeface="Lora SemiBold"/>
                          <a:cs typeface="Lora SemiBold"/>
                          <a:sym typeface="Lora SemiBold"/>
                        </a:rPr>
                        <a:t>2.</a:t>
                      </a:r>
                      <a:endParaRPr>
                        <a:latin typeface="Lora SemiBold"/>
                        <a:ea typeface="Lora SemiBold"/>
                        <a:cs typeface="Lora SemiBold"/>
                        <a:sym typeface="Lora SemiBold"/>
                      </a:endParaRPr>
                    </a:p>
                  </a:txBody>
                  <a:tcPr marT="91425" marB="91425" marR="91425" marL="91425"/>
                </a:tc>
                <a:tc>
                  <a:txBody>
                    <a:bodyPr/>
                    <a:lstStyle/>
                    <a:p>
                      <a:pPr indent="0" lvl="0" marL="0" rtl="0" algn="ctr">
                        <a:spcBef>
                          <a:spcPts val="0"/>
                        </a:spcBef>
                        <a:spcAft>
                          <a:spcPts val="0"/>
                        </a:spcAft>
                        <a:buNone/>
                      </a:pPr>
                      <a:r>
                        <a:rPr lang="en-GB">
                          <a:latin typeface="Lora SemiBold"/>
                          <a:ea typeface="Lora SemiBold"/>
                          <a:cs typeface="Lora SemiBold"/>
                          <a:sym typeface="Lora SemiBold"/>
                        </a:rPr>
                        <a:t>Server Version Disclosure</a:t>
                      </a:r>
                      <a:endParaRPr>
                        <a:latin typeface="Lora SemiBold"/>
                        <a:ea typeface="Lora SemiBold"/>
                        <a:cs typeface="Lora SemiBold"/>
                        <a:sym typeface="Lora SemiBold"/>
                      </a:endParaRPr>
                    </a:p>
                  </a:txBody>
                  <a:tcPr marT="91425" marB="91425" marR="91425" marL="91425"/>
                </a:tc>
                <a:tc>
                  <a:txBody>
                    <a:bodyPr/>
                    <a:lstStyle/>
                    <a:p>
                      <a:pPr indent="0" lvl="0" marL="0" rtl="0" algn="ctr">
                        <a:spcBef>
                          <a:spcPts val="0"/>
                        </a:spcBef>
                        <a:spcAft>
                          <a:spcPts val="0"/>
                        </a:spcAft>
                        <a:buNone/>
                      </a:pPr>
                      <a:r>
                        <a:rPr lang="en-GB">
                          <a:solidFill>
                            <a:srgbClr val="18CE18"/>
                          </a:solidFill>
                          <a:latin typeface="Lora SemiBold"/>
                          <a:ea typeface="Lora SemiBold"/>
                          <a:cs typeface="Lora SemiBold"/>
                          <a:sym typeface="Lora SemiBold"/>
                        </a:rPr>
                        <a:t>Low</a:t>
                      </a:r>
                      <a:endParaRPr>
                        <a:solidFill>
                          <a:srgbClr val="18CE18"/>
                        </a:solidFill>
                        <a:latin typeface="Lora SemiBold"/>
                        <a:ea typeface="Lora SemiBold"/>
                        <a:cs typeface="Lora SemiBold"/>
                        <a:sym typeface="Lora SemiBold"/>
                      </a:endParaRPr>
                    </a:p>
                  </a:txBody>
                  <a:tcPr marT="91425" marB="91425" marR="91425" marL="91425"/>
                </a:tc>
              </a:tr>
              <a:tr h="413925">
                <a:tc>
                  <a:txBody>
                    <a:bodyPr/>
                    <a:lstStyle/>
                    <a:p>
                      <a:pPr indent="0" lvl="0" marL="0" rtl="0" algn="ctr">
                        <a:spcBef>
                          <a:spcPts val="0"/>
                        </a:spcBef>
                        <a:spcAft>
                          <a:spcPts val="0"/>
                        </a:spcAft>
                        <a:buNone/>
                      </a:pPr>
                      <a:r>
                        <a:rPr lang="en-GB">
                          <a:latin typeface="Lora SemiBold"/>
                          <a:ea typeface="Lora SemiBold"/>
                          <a:cs typeface="Lora SemiBold"/>
                          <a:sym typeface="Lora SemiBold"/>
                        </a:rPr>
                        <a:t>3.</a:t>
                      </a:r>
                      <a:endParaRPr>
                        <a:latin typeface="Lora SemiBold"/>
                        <a:ea typeface="Lora SemiBold"/>
                        <a:cs typeface="Lora SemiBold"/>
                        <a:sym typeface="Lora SemiBold"/>
                      </a:endParaRPr>
                    </a:p>
                  </a:txBody>
                  <a:tcPr marT="91425" marB="91425" marR="91425" marL="91425"/>
                </a:tc>
                <a:tc>
                  <a:txBody>
                    <a:bodyPr/>
                    <a:lstStyle/>
                    <a:p>
                      <a:pPr indent="0" lvl="0" marL="0" rtl="0" algn="ctr">
                        <a:spcBef>
                          <a:spcPts val="0"/>
                        </a:spcBef>
                        <a:spcAft>
                          <a:spcPts val="0"/>
                        </a:spcAft>
                        <a:buNone/>
                      </a:pPr>
                      <a:r>
                        <a:rPr lang="en-GB">
                          <a:latin typeface="Lora SemiBold"/>
                          <a:ea typeface="Lora SemiBold"/>
                          <a:cs typeface="Lora SemiBold"/>
                          <a:sym typeface="Lora SemiBold"/>
                        </a:rPr>
                        <a:t>Directory Traversal</a:t>
                      </a:r>
                      <a:endParaRPr>
                        <a:latin typeface="Lora SemiBold"/>
                        <a:ea typeface="Lora SemiBold"/>
                        <a:cs typeface="Lora SemiBold"/>
                        <a:sym typeface="Lora SemiBold"/>
                      </a:endParaRPr>
                    </a:p>
                  </a:txBody>
                  <a:tcPr marT="91425" marB="91425" marR="91425" marL="91425"/>
                </a:tc>
                <a:tc>
                  <a:txBody>
                    <a:bodyPr/>
                    <a:lstStyle/>
                    <a:p>
                      <a:pPr indent="0" lvl="0" marL="0" rtl="0" algn="ctr">
                        <a:spcBef>
                          <a:spcPts val="0"/>
                        </a:spcBef>
                        <a:spcAft>
                          <a:spcPts val="0"/>
                        </a:spcAft>
                        <a:buNone/>
                      </a:pPr>
                      <a:r>
                        <a:rPr lang="en-GB">
                          <a:solidFill>
                            <a:schemeClr val="accent4"/>
                          </a:solidFill>
                          <a:latin typeface="Lora SemiBold"/>
                          <a:ea typeface="Lora SemiBold"/>
                          <a:cs typeface="Lora SemiBold"/>
                          <a:sym typeface="Lora SemiBold"/>
                        </a:rPr>
                        <a:t>Medium</a:t>
                      </a:r>
                      <a:endParaRPr>
                        <a:solidFill>
                          <a:schemeClr val="accent4"/>
                        </a:solidFill>
                        <a:latin typeface="Lora SemiBold"/>
                        <a:ea typeface="Lora SemiBold"/>
                        <a:cs typeface="Lora SemiBold"/>
                        <a:sym typeface="Lora SemiBold"/>
                      </a:endParaRPr>
                    </a:p>
                  </a:txBody>
                  <a:tcPr marT="91425" marB="91425" marR="91425" marL="91425"/>
                </a:tc>
              </a:tr>
              <a:tr h="413925">
                <a:tc>
                  <a:txBody>
                    <a:bodyPr/>
                    <a:lstStyle/>
                    <a:p>
                      <a:pPr indent="0" lvl="0" marL="0" rtl="0" algn="ctr">
                        <a:spcBef>
                          <a:spcPts val="0"/>
                        </a:spcBef>
                        <a:spcAft>
                          <a:spcPts val="0"/>
                        </a:spcAft>
                        <a:buNone/>
                      </a:pPr>
                      <a:r>
                        <a:rPr lang="en-GB">
                          <a:latin typeface="Lora SemiBold"/>
                          <a:ea typeface="Lora SemiBold"/>
                          <a:cs typeface="Lora SemiBold"/>
                          <a:sym typeface="Lora SemiBold"/>
                        </a:rPr>
                        <a:t>4.</a:t>
                      </a:r>
                      <a:endParaRPr>
                        <a:latin typeface="Lora SemiBold"/>
                        <a:ea typeface="Lora SemiBold"/>
                        <a:cs typeface="Lora SemiBold"/>
                        <a:sym typeface="Lora SemiBold"/>
                      </a:endParaRPr>
                    </a:p>
                  </a:txBody>
                  <a:tcPr marT="91425" marB="91425" marR="91425" marL="91425"/>
                </a:tc>
                <a:tc>
                  <a:txBody>
                    <a:bodyPr/>
                    <a:lstStyle/>
                    <a:p>
                      <a:pPr indent="0" lvl="0" marL="0" rtl="0" algn="ctr">
                        <a:spcBef>
                          <a:spcPts val="0"/>
                        </a:spcBef>
                        <a:spcAft>
                          <a:spcPts val="0"/>
                        </a:spcAft>
                        <a:buNone/>
                      </a:pPr>
                      <a:r>
                        <a:rPr lang="en-GB">
                          <a:latin typeface="Lora SemiBold"/>
                          <a:ea typeface="Lora SemiBold"/>
                          <a:cs typeface="Lora SemiBold"/>
                          <a:sym typeface="Lora SemiBold"/>
                        </a:rPr>
                        <a:t>File Upload</a:t>
                      </a:r>
                      <a:endParaRPr>
                        <a:latin typeface="Lora SemiBold"/>
                        <a:ea typeface="Lora SemiBold"/>
                        <a:cs typeface="Lora SemiBold"/>
                        <a:sym typeface="Lora SemiBold"/>
                      </a:endParaRPr>
                    </a:p>
                  </a:txBody>
                  <a:tcPr marT="91425" marB="91425" marR="91425" marL="91425"/>
                </a:tc>
                <a:tc>
                  <a:txBody>
                    <a:bodyPr/>
                    <a:lstStyle/>
                    <a:p>
                      <a:pPr indent="0" lvl="0" marL="0" rtl="0" algn="ctr">
                        <a:spcBef>
                          <a:spcPts val="0"/>
                        </a:spcBef>
                        <a:spcAft>
                          <a:spcPts val="0"/>
                        </a:spcAft>
                        <a:buNone/>
                      </a:pPr>
                      <a:r>
                        <a:rPr lang="en-GB">
                          <a:solidFill>
                            <a:schemeClr val="accent4"/>
                          </a:solidFill>
                          <a:latin typeface="Lora SemiBold"/>
                          <a:ea typeface="Lora SemiBold"/>
                          <a:cs typeface="Lora SemiBold"/>
                          <a:sym typeface="Lora SemiBold"/>
                        </a:rPr>
                        <a:t>Medium</a:t>
                      </a:r>
                      <a:endParaRPr>
                        <a:solidFill>
                          <a:schemeClr val="accent4"/>
                        </a:solidFill>
                        <a:latin typeface="Lora SemiBold"/>
                        <a:ea typeface="Lora SemiBold"/>
                        <a:cs typeface="Lora SemiBold"/>
                        <a:sym typeface="Lora SemiBold"/>
                      </a:endParaRPr>
                    </a:p>
                  </a:txBody>
                  <a:tcPr marT="91425" marB="91425" marR="91425" marL="91425"/>
                </a:tc>
              </a:tr>
              <a:tr h="413925">
                <a:tc>
                  <a:txBody>
                    <a:bodyPr/>
                    <a:lstStyle/>
                    <a:p>
                      <a:pPr indent="0" lvl="0" marL="0" rtl="0" algn="ctr">
                        <a:spcBef>
                          <a:spcPts val="0"/>
                        </a:spcBef>
                        <a:spcAft>
                          <a:spcPts val="0"/>
                        </a:spcAft>
                        <a:buNone/>
                      </a:pPr>
                      <a:r>
                        <a:rPr lang="en-GB">
                          <a:latin typeface="Lora SemiBold"/>
                          <a:ea typeface="Lora SemiBold"/>
                          <a:cs typeface="Lora SemiBold"/>
                          <a:sym typeface="Lora SemiBold"/>
                        </a:rPr>
                        <a:t>5.</a:t>
                      </a:r>
                      <a:endParaRPr>
                        <a:latin typeface="Lora SemiBold"/>
                        <a:ea typeface="Lora SemiBold"/>
                        <a:cs typeface="Lora SemiBold"/>
                        <a:sym typeface="Lora SemiBold"/>
                      </a:endParaRPr>
                    </a:p>
                  </a:txBody>
                  <a:tcPr marT="91425" marB="91425" marR="91425" marL="91425"/>
                </a:tc>
                <a:tc>
                  <a:txBody>
                    <a:bodyPr/>
                    <a:lstStyle/>
                    <a:p>
                      <a:pPr indent="0" lvl="0" marL="0" rtl="0" algn="ctr">
                        <a:spcBef>
                          <a:spcPts val="0"/>
                        </a:spcBef>
                        <a:spcAft>
                          <a:spcPts val="0"/>
                        </a:spcAft>
                        <a:buNone/>
                      </a:pPr>
                      <a:r>
                        <a:rPr lang="en-GB">
                          <a:latin typeface="Lora SemiBold"/>
                          <a:ea typeface="Lora SemiBold"/>
                          <a:cs typeface="Lora SemiBold"/>
                          <a:sym typeface="Lora SemiBold"/>
                        </a:rPr>
                        <a:t>OTP Bypass</a:t>
                      </a:r>
                      <a:endParaRPr>
                        <a:latin typeface="Lora SemiBold"/>
                        <a:ea typeface="Lora SemiBold"/>
                        <a:cs typeface="Lora SemiBold"/>
                        <a:sym typeface="Lora SemiBold"/>
                      </a:endParaRPr>
                    </a:p>
                  </a:txBody>
                  <a:tcPr marT="91425" marB="91425" marR="91425" marL="91425"/>
                </a:tc>
                <a:tc>
                  <a:txBody>
                    <a:bodyPr/>
                    <a:lstStyle/>
                    <a:p>
                      <a:pPr indent="0" lvl="0" marL="0" rtl="0" algn="ctr">
                        <a:spcBef>
                          <a:spcPts val="0"/>
                        </a:spcBef>
                        <a:spcAft>
                          <a:spcPts val="0"/>
                        </a:spcAft>
                        <a:buNone/>
                      </a:pPr>
                      <a:r>
                        <a:rPr lang="en-GB">
                          <a:solidFill>
                            <a:srgbClr val="558ED5"/>
                          </a:solidFill>
                          <a:latin typeface="Lora SemiBold"/>
                          <a:ea typeface="Lora SemiBold"/>
                          <a:cs typeface="Lora SemiBold"/>
                          <a:sym typeface="Lora SemiBold"/>
                        </a:rPr>
                        <a:t>High</a:t>
                      </a:r>
                      <a:endParaRPr>
                        <a:solidFill>
                          <a:srgbClr val="558ED5"/>
                        </a:solidFill>
                        <a:latin typeface="Lora SemiBold"/>
                        <a:ea typeface="Lora SemiBold"/>
                        <a:cs typeface="Lora SemiBold"/>
                        <a:sym typeface="Lora SemiBold"/>
                      </a:endParaRPr>
                    </a:p>
                  </a:txBody>
                  <a:tcPr marT="91425" marB="91425" marR="91425" marL="91425"/>
                </a:tc>
              </a:tr>
              <a:tr h="413925">
                <a:tc>
                  <a:txBody>
                    <a:bodyPr/>
                    <a:lstStyle/>
                    <a:p>
                      <a:pPr indent="0" lvl="0" marL="0" rtl="0" algn="ctr">
                        <a:spcBef>
                          <a:spcPts val="0"/>
                        </a:spcBef>
                        <a:spcAft>
                          <a:spcPts val="0"/>
                        </a:spcAft>
                        <a:buNone/>
                      </a:pPr>
                      <a:r>
                        <a:rPr lang="en-GB">
                          <a:latin typeface="Lora SemiBold"/>
                          <a:ea typeface="Lora SemiBold"/>
                          <a:cs typeface="Lora SemiBold"/>
                          <a:sym typeface="Lora SemiBold"/>
                        </a:rPr>
                        <a:t>6.</a:t>
                      </a:r>
                      <a:endParaRPr>
                        <a:latin typeface="Lora SemiBold"/>
                        <a:ea typeface="Lora SemiBold"/>
                        <a:cs typeface="Lora SemiBold"/>
                        <a:sym typeface="Lora SemiBold"/>
                      </a:endParaRPr>
                    </a:p>
                  </a:txBody>
                  <a:tcPr marT="91425" marB="91425" marR="91425" marL="91425"/>
                </a:tc>
                <a:tc>
                  <a:txBody>
                    <a:bodyPr/>
                    <a:lstStyle/>
                    <a:p>
                      <a:pPr indent="0" lvl="0" marL="0" rtl="0" algn="ctr">
                        <a:spcBef>
                          <a:spcPts val="0"/>
                        </a:spcBef>
                        <a:spcAft>
                          <a:spcPts val="0"/>
                        </a:spcAft>
                        <a:buNone/>
                      </a:pPr>
                      <a:r>
                        <a:rPr lang="en-GB">
                          <a:latin typeface="Lora SemiBold"/>
                          <a:ea typeface="Lora SemiBold"/>
                          <a:cs typeface="Lora SemiBold"/>
                          <a:sym typeface="Lora SemiBold"/>
                        </a:rPr>
                        <a:t>Clear Text Password Submission</a:t>
                      </a:r>
                      <a:endParaRPr>
                        <a:latin typeface="Lora SemiBold"/>
                        <a:ea typeface="Lora SemiBold"/>
                        <a:cs typeface="Lora SemiBold"/>
                        <a:sym typeface="Lora SemiBold"/>
                      </a:endParaRPr>
                    </a:p>
                  </a:txBody>
                  <a:tcPr marT="91425" marB="91425" marR="91425" marL="91425"/>
                </a:tc>
                <a:tc>
                  <a:txBody>
                    <a:bodyPr/>
                    <a:lstStyle/>
                    <a:p>
                      <a:pPr indent="0" lvl="0" marL="0" rtl="0" algn="ctr">
                        <a:spcBef>
                          <a:spcPts val="0"/>
                        </a:spcBef>
                        <a:spcAft>
                          <a:spcPts val="0"/>
                        </a:spcAft>
                        <a:buNone/>
                      </a:pPr>
                      <a:r>
                        <a:rPr lang="en-GB">
                          <a:solidFill>
                            <a:srgbClr val="558ED5"/>
                          </a:solidFill>
                          <a:latin typeface="Lora SemiBold"/>
                          <a:ea typeface="Lora SemiBold"/>
                          <a:cs typeface="Lora SemiBold"/>
                          <a:sym typeface="Lora SemiBold"/>
                        </a:rPr>
                        <a:t>High</a:t>
                      </a:r>
                      <a:endParaRPr>
                        <a:solidFill>
                          <a:srgbClr val="558ED5"/>
                        </a:solidFill>
                        <a:latin typeface="Lora SemiBold"/>
                        <a:ea typeface="Lora SemiBold"/>
                        <a:cs typeface="Lora SemiBold"/>
                        <a:sym typeface="Lora SemiBold"/>
                      </a:endParaRPr>
                    </a:p>
                  </a:txBody>
                  <a:tcPr marT="91425" marB="91425" marR="91425" marL="91425"/>
                </a:tc>
              </a:tr>
              <a:tr h="413925">
                <a:tc>
                  <a:txBody>
                    <a:bodyPr/>
                    <a:lstStyle/>
                    <a:p>
                      <a:pPr indent="0" lvl="0" marL="0" rtl="0" algn="ctr">
                        <a:spcBef>
                          <a:spcPts val="0"/>
                        </a:spcBef>
                        <a:spcAft>
                          <a:spcPts val="0"/>
                        </a:spcAft>
                        <a:buNone/>
                      </a:pPr>
                      <a:r>
                        <a:rPr lang="en-GB">
                          <a:latin typeface="Lora SemiBold"/>
                          <a:ea typeface="Lora SemiBold"/>
                          <a:cs typeface="Lora SemiBold"/>
                          <a:sym typeface="Lora SemiBold"/>
                        </a:rPr>
                        <a:t>7.</a:t>
                      </a:r>
                      <a:endParaRPr>
                        <a:latin typeface="Lora SemiBold"/>
                        <a:ea typeface="Lora SemiBold"/>
                        <a:cs typeface="Lora SemiBold"/>
                        <a:sym typeface="Lora SemiBold"/>
                      </a:endParaRPr>
                    </a:p>
                  </a:txBody>
                  <a:tcPr marT="91425" marB="91425" marR="91425" marL="91425"/>
                </a:tc>
                <a:tc>
                  <a:txBody>
                    <a:bodyPr/>
                    <a:lstStyle/>
                    <a:p>
                      <a:pPr indent="0" lvl="0" marL="0" rtl="0" algn="ctr">
                        <a:spcBef>
                          <a:spcPts val="0"/>
                        </a:spcBef>
                        <a:spcAft>
                          <a:spcPts val="0"/>
                        </a:spcAft>
                        <a:buNone/>
                      </a:pPr>
                      <a:r>
                        <a:rPr lang="en-GB">
                          <a:latin typeface="Lora SemiBold"/>
                          <a:ea typeface="Lora SemiBold"/>
                          <a:cs typeface="Lora SemiBold"/>
                          <a:sym typeface="Lora SemiBold"/>
                        </a:rPr>
                        <a:t>Email Bypass</a:t>
                      </a:r>
                      <a:endParaRPr>
                        <a:latin typeface="Lora SemiBold"/>
                        <a:ea typeface="Lora SemiBold"/>
                        <a:cs typeface="Lora SemiBold"/>
                        <a:sym typeface="Lora SemiBold"/>
                      </a:endParaRPr>
                    </a:p>
                  </a:txBody>
                  <a:tcPr marT="91425" marB="91425" marR="91425" marL="91425"/>
                </a:tc>
                <a:tc>
                  <a:txBody>
                    <a:bodyPr/>
                    <a:lstStyle/>
                    <a:p>
                      <a:pPr indent="0" lvl="0" marL="0" rtl="0" algn="ctr">
                        <a:spcBef>
                          <a:spcPts val="0"/>
                        </a:spcBef>
                        <a:spcAft>
                          <a:spcPts val="0"/>
                        </a:spcAft>
                        <a:buNone/>
                      </a:pPr>
                      <a:r>
                        <a:rPr lang="en-GB">
                          <a:solidFill>
                            <a:srgbClr val="558ED5"/>
                          </a:solidFill>
                          <a:latin typeface="Lora SemiBold"/>
                          <a:ea typeface="Lora SemiBold"/>
                          <a:cs typeface="Lora SemiBold"/>
                          <a:sym typeface="Lora SemiBold"/>
                        </a:rPr>
                        <a:t>High</a:t>
                      </a:r>
                      <a:endParaRPr>
                        <a:solidFill>
                          <a:srgbClr val="558ED5"/>
                        </a:solidFill>
                        <a:latin typeface="Lora SemiBold"/>
                        <a:ea typeface="Lora SemiBold"/>
                        <a:cs typeface="Lora SemiBold"/>
                        <a:sym typeface="Lora SemiBold"/>
                      </a:endParaRPr>
                    </a:p>
                  </a:txBody>
                  <a:tcPr marT="91425" marB="91425" marR="91425" marL="91425"/>
                </a:tc>
              </a:tr>
              <a:tr h="413925">
                <a:tc>
                  <a:txBody>
                    <a:bodyPr/>
                    <a:lstStyle/>
                    <a:p>
                      <a:pPr indent="0" lvl="0" marL="0" rtl="0" algn="ctr">
                        <a:spcBef>
                          <a:spcPts val="0"/>
                        </a:spcBef>
                        <a:spcAft>
                          <a:spcPts val="0"/>
                        </a:spcAft>
                        <a:buNone/>
                      </a:pPr>
                      <a:r>
                        <a:rPr lang="en-GB">
                          <a:latin typeface="Lora SemiBold"/>
                          <a:ea typeface="Lora SemiBold"/>
                          <a:cs typeface="Lora SemiBold"/>
                          <a:sym typeface="Lora SemiBold"/>
                        </a:rPr>
                        <a:t>8.</a:t>
                      </a:r>
                      <a:endParaRPr>
                        <a:latin typeface="Lora SemiBold"/>
                        <a:ea typeface="Lora SemiBold"/>
                        <a:cs typeface="Lora SemiBold"/>
                        <a:sym typeface="Lora SemiBold"/>
                      </a:endParaRPr>
                    </a:p>
                  </a:txBody>
                  <a:tcPr marT="91425" marB="91425" marR="91425" marL="91425"/>
                </a:tc>
                <a:tc>
                  <a:txBody>
                    <a:bodyPr/>
                    <a:lstStyle/>
                    <a:p>
                      <a:pPr indent="0" lvl="0" marL="0" rtl="0" algn="ctr">
                        <a:spcBef>
                          <a:spcPts val="0"/>
                        </a:spcBef>
                        <a:spcAft>
                          <a:spcPts val="0"/>
                        </a:spcAft>
                        <a:buNone/>
                      </a:pPr>
                      <a:r>
                        <a:rPr lang="en-GB">
                          <a:latin typeface="Lora SemiBold"/>
                          <a:ea typeface="Lora SemiBold"/>
                          <a:cs typeface="Lora SemiBold"/>
                          <a:sym typeface="Lora SemiBold"/>
                        </a:rPr>
                        <a:t>Cross Site Scripting (XSS)</a:t>
                      </a:r>
                      <a:endParaRPr>
                        <a:latin typeface="Lora SemiBold"/>
                        <a:ea typeface="Lora SemiBold"/>
                        <a:cs typeface="Lora SemiBold"/>
                        <a:sym typeface="Lora SemiBold"/>
                      </a:endParaRPr>
                    </a:p>
                  </a:txBody>
                  <a:tcPr marT="91425" marB="91425" marR="91425" marL="91425"/>
                </a:tc>
                <a:tc>
                  <a:txBody>
                    <a:bodyPr/>
                    <a:lstStyle/>
                    <a:p>
                      <a:pPr indent="0" lvl="0" marL="0" rtl="0" algn="ctr">
                        <a:spcBef>
                          <a:spcPts val="0"/>
                        </a:spcBef>
                        <a:spcAft>
                          <a:spcPts val="0"/>
                        </a:spcAft>
                        <a:buNone/>
                      </a:pPr>
                      <a:r>
                        <a:rPr lang="en-GB">
                          <a:solidFill>
                            <a:srgbClr val="558ED5"/>
                          </a:solidFill>
                          <a:latin typeface="Lora SemiBold"/>
                          <a:ea typeface="Lora SemiBold"/>
                          <a:cs typeface="Lora SemiBold"/>
                          <a:sym typeface="Lora SemiBold"/>
                        </a:rPr>
                        <a:t>High</a:t>
                      </a:r>
                      <a:endParaRPr>
                        <a:solidFill>
                          <a:srgbClr val="558ED5"/>
                        </a:solidFill>
                        <a:latin typeface="Lora SemiBold"/>
                        <a:ea typeface="Lora SemiBold"/>
                        <a:cs typeface="Lora SemiBold"/>
                        <a:sym typeface="Lora SemiBold"/>
                      </a:endParaRPr>
                    </a:p>
                  </a:txBody>
                  <a:tcPr marT="91425" marB="91425" marR="91425" marL="91425"/>
                </a:tc>
              </a:tr>
              <a:tr h="413925">
                <a:tc>
                  <a:txBody>
                    <a:bodyPr/>
                    <a:lstStyle/>
                    <a:p>
                      <a:pPr indent="0" lvl="0" marL="0" rtl="0" algn="ctr">
                        <a:spcBef>
                          <a:spcPts val="0"/>
                        </a:spcBef>
                        <a:spcAft>
                          <a:spcPts val="0"/>
                        </a:spcAft>
                        <a:buNone/>
                      </a:pPr>
                      <a:r>
                        <a:rPr lang="en-GB">
                          <a:latin typeface="Lora SemiBold"/>
                          <a:ea typeface="Lora SemiBold"/>
                          <a:cs typeface="Lora SemiBold"/>
                          <a:sym typeface="Lora SemiBold"/>
                        </a:rPr>
                        <a:t>9.</a:t>
                      </a:r>
                      <a:endParaRPr>
                        <a:latin typeface="Lora SemiBold"/>
                        <a:ea typeface="Lora SemiBold"/>
                        <a:cs typeface="Lora SemiBold"/>
                        <a:sym typeface="Lora SemiBold"/>
                      </a:endParaRPr>
                    </a:p>
                  </a:txBody>
                  <a:tcPr marT="91425" marB="91425" marR="91425" marL="91425"/>
                </a:tc>
                <a:tc>
                  <a:txBody>
                    <a:bodyPr/>
                    <a:lstStyle/>
                    <a:p>
                      <a:pPr indent="0" lvl="0" marL="0" rtl="0" algn="ctr">
                        <a:spcBef>
                          <a:spcPts val="0"/>
                        </a:spcBef>
                        <a:spcAft>
                          <a:spcPts val="0"/>
                        </a:spcAft>
                        <a:buNone/>
                      </a:pPr>
                      <a:r>
                        <a:rPr lang="en-GB">
                          <a:latin typeface="Lora SemiBold"/>
                          <a:ea typeface="Lora SemiBold"/>
                          <a:cs typeface="Lora SemiBold"/>
                          <a:sym typeface="Lora SemiBold"/>
                        </a:rPr>
                        <a:t>No Rate </a:t>
                      </a:r>
                      <a:r>
                        <a:rPr lang="en-GB">
                          <a:latin typeface="Lora SemiBold"/>
                          <a:ea typeface="Lora SemiBold"/>
                          <a:cs typeface="Lora SemiBold"/>
                          <a:sym typeface="Lora SemiBold"/>
                        </a:rPr>
                        <a:t>Password</a:t>
                      </a:r>
                      <a:r>
                        <a:rPr lang="en-GB">
                          <a:latin typeface="Lora SemiBold"/>
                          <a:ea typeface="Lora SemiBold"/>
                          <a:cs typeface="Lora SemiBold"/>
                          <a:sym typeface="Lora SemiBold"/>
                        </a:rPr>
                        <a:t> Limit</a:t>
                      </a:r>
                      <a:endParaRPr>
                        <a:latin typeface="Lora SemiBold"/>
                        <a:ea typeface="Lora SemiBold"/>
                        <a:cs typeface="Lora SemiBold"/>
                        <a:sym typeface="Lora SemiBold"/>
                      </a:endParaRPr>
                    </a:p>
                  </a:txBody>
                  <a:tcPr marT="91425" marB="91425" marR="91425" marL="91425"/>
                </a:tc>
                <a:tc>
                  <a:txBody>
                    <a:bodyPr/>
                    <a:lstStyle/>
                    <a:p>
                      <a:pPr indent="0" lvl="0" marL="0" rtl="0" algn="ctr">
                        <a:spcBef>
                          <a:spcPts val="0"/>
                        </a:spcBef>
                        <a:spcAft>
                          <a:spcPts val="0"/>
                        </a:spcAft>
                        <a:buNone/>
                      </a:pPr>
                      <a:r>
                        <a:rPr lang="en-GB">
                          <a:solidFill>
                            <a:srgbClr val="558ED5"/>
                          </a:solidFill>
                          <a:latin typeface="Lora SemiBold"/>
                          <a:ea typeface="Lora SemiBold"/>
                          <a:cs typeface="Lora SemiBold"/>
                          <a:sym typeface="Lora SemiBold"/>
                        </a:rPr>
                        <a:t>High</a:t>
                      </a:r>
                      <a:endParaRPr>
                        <a:solidFill>
                          <a:srgbClr val="558ED5"/>
                        </a:solidFill>
                        <a:latin typeface="Lora SemiBold"/>
                        <a:ea typeface="Lora SemiBold"/>
                        <a:cs typeface="Lora SemiBold"/>
                        <a:sym typeface="Lora SemiBold"/>
                      </a:endParaRPr>
                    </a:p>
                  </a:txBody>
                  <a:tcPr marT="91425" marB="91425" marR="91425" marL="91425"/>
                </a:tc>
              </a:tr>
              <a:tr h="413925">
                <a:tc>
                  <a:txBody>
                    <a:bodyPr/>
                    <a:lstStyle/>
                    <a:p>
                      <a:pPr indent="0" lvl="0" marL="0" rtl="0" algn="ctr">
                        <a:spcBef>
                          <a:spcPts val="0"/>
                        </a:spcBef>
                        <a:spcAft>
                          <a:spcPts val="0"/>
                        </a:spcAft>
                        <a:buNone/>
                      </a:pPr>
                      <a:r>
                        <a:rPr lang="en-GB">
                          <a:latin typeface="Lora SemiBold"/>
                          <a:ea typeface="Lora SemiBold"/>
                          <a:cs typeface="Lora SemiBold"/>
                          <a:sym typeface="Lora SemiBold"/>
                        </a:rPr>
                        <a:t>10</a:t>
                      </a:r>
                      <a:endParaRPr>
                        <a:latin typeface="Lora SemiBold"/>
                        <a:ea typeface="Lora SemiBold"/>
                        <a:cs typeface="Lora SemiBold"/>
                        <a:sym typeface="Lora SemiBold"/>
                      </a:endParaRPr>
                    </a:p>
                  </a:txBody>
                  <a:tcPr marT="91425" marB="91425" marR="91425" marL="91425"/>
                </a:tc>
                <a:tc>
                  <a:txBody>
                    <a:bodyPr/>
                    <a:lstStyle/>
                    <a:p>
                      <a:pPr indent="0" lvl="0" marL="0" rtl="0" algn="ctr">
                        <a:spcBef>
                          <a:spcPts val="0"/>
                        </a:spcBef>
                        <a:spcAft>
                          <a:spcPts val="0"/>
                        </a:spcAft>
                        <a:buNone/>
                      </a:pPr>
                      <a:r>
                        <a:rPr lang="en-GB">
                          <a:latin typeface="Lora SemiBold"/>
                          <a:ea typeface="Lora SemiBold"/>
                          <a:cs typeface="Lora SemiBold"/>
                          <a:sym typeface="Lora SemiBold"/>
                        </a:rPr>
                        <a:t>SQL Injection </a:t>
                      </a:r>
                      <a:endParaRPr>
                        <a:latin typeface="Lora SemiBold"/>
                        <a:ea typeface="Lora SemiBold"/>
                        <a:cs typeface="Lora SemiBold"/>
                        <a:sym typeface="Lora SemiBold"/>
                      </a:endParaRPr>
                    </a:p>
                  </a:txBody>
                  <a:tcPr marT="91425" marB="91425" marR="91425" marL="91425"/>
                </a:tc>
                <a:tc>
                  <a:txBody>
                    <a:bodyPr/>
                    <a:lstStyle/>
                    <a:p>
                      <a:pPr indent="0" lvl="0" marL="0" rtl="0" algn="ctr">
                        <a:spcBef>
                          <a:spcPts val="0"/>
                        </a:spcBef>
                        <a:spcAft>
                          <a:spcPts val="0"/>
                        </a:spcAft>
                        <a:buNone/>
                      </a:pPr>
                      <a:r>
                        <a:rPr lang="en-GB">
                          <a:solidFill>
                            <a:srgbClr val="FF0000"/>
                          </a:solidFill>
                          <a:latin typeface="Lora SemiBold"/>
                          <a:ea typeface="Lora SemiBold"/>
                          <a:cs typeface="Lora SemiBold"/>
                          <a:sym typeface="Lora SemiBold"/>
                        </a:rPr>
                        <a:t>Critical</a:t>
                      </a:r>
                      <a:endParaRPr>
                        <a:solidFill>
                          <a:srgbClr val="FF0000"/>
                        </a:solidFill>
                        <a:latin typeface="Lora SemiBold"/>
                        <a:ea typeface="Lora SemiBold"/>
                        <a:cs typeface="Lora SemiBold"/>
                        <a:sym typeface="Lora SemiBold"/>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5"/>
          <p:cNvPicPr preferRelativeResize="0"/>
          <p:nvPr/>
        </p:nvPicPr>
        <p:blipFill>
          <a:blip r:embed="rId3">
            <a:alphaModFix/>
          </a:blip>
          <a:stretch>
            <a:fillRect/>
          </a:stretch>
        </p:blipFill>
        <p:spPr>
          <a:xfrm>
            <a:off x="152400" y="152400"/>
            <a:ext cx="8818499" cy="4838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26"/>
          <p:cNvPicPr preferRelativeResize="0"/>
          <p:nvPr/>
        </p:nvPicPr>
        <p:blipFill>
          <a:blip r:embed="rId3">
            <a:alphaModFix/>
          </a:blip>
          <a:stretch>
            <a:fillRect/>
          </a:stretch>
        </p:blipFill>
        <p:spPr>
          <a:xfrm>
            <a:off x="419563" y="968550"/>
            <a:ext cx="8304874" cy="3913026"/>
          </a:xfrm>
          <a:prstGeom prst="rect">
            <a:avLst/>
          </a:prstGeom>
          <a:noFill/>
          <a:ln cap="flat" cmpd="sng" w="9525">
            <a:solidFill>
              <a:schemeClr val="dk1"/>
            </a:solidFill>
            <a:prstDash val="solid"/>
            <a:round/>
            <a:headEnd len="sm" w="sm" type="none"/>
            <a:tailEnd len="sm" w="sm" type="none"/>
          </a:ln>
        </p:spPr>
      </p:pic>
      <p:sp>
        <p:nvSpPr>
          <p:cNvPr id="233" name="Google Shape;233;p26"/>
          <p:cNvSpPr/>
          <p:nvPr/>
        </p:nvSpPr>
        <p:spPr>
          <a:xfrm>
            <a:off x="2035375" y="193100"/>
            <a:ext cx="6044700" cy="5589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latin typeface="Roboto Serif"/>
                <a:ea typeface="Roboto Serif"/>
                <a:cs typeface="Roboto Serif"/>
                <a:sym typeface="Roboto Serif"/>
              </a:rPr>
              <a:t>HTML Injection</a:t>
            </a:r>
            <a:r>
              <a:rPr lang="en-GB"/>
              <a:t> </a:t>
            </a:r>
            <a:endParaRPr/>
          </a:p>
        </p:txBody>
      </p:sp>
      <p:sp>
        <p:nvSpPr>
          <p:cNvPr id="234" name="Google Shape;234;p26"/>
          <p:cNvSpPr/>
          <p:nvPr/>
        </p:nvSpPr>
        <p:spPr>
          <a:xfrm>
            <a:off x="942025" y="140600"/>
            <a:ext cx="763800" cy="6648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latin typeface="Roboto Serif"/>
                <a:ea typeface="Roboto Serif"/>
                <a:cs typeface="Roboto Serif"/>
                <a:sym typeface="Roboto Serif"/>
              </a:rPr>
              <a:t>1</a:t>
            </a:r>
            <a:endParaRPr b="1" sz="3100">
              <a:latin typeface="Roboto Serif"/>
              <a:ea typeface="Roboto Serif"/>
              <a:cs typeface="Roboto Serif"/>
              <a:sym typeface="Roboto Serif"/>
            </a:endParaRPr>
          </a:p>
        </p:txBody>
      </p:sp>
      <p:sp>
        <p:nvSpPr>
          <p:cNvPr id="235" name="Google Shape;235;p26"/>
          <p:cNvSpPr txBox="1"/>
          <p:nvPr/>
        </p:nvSpPr>
        <p:spPr>
          <a:xfrm>
            <a:off x="508775" y="1236925"/>
            <a:ext cx="5126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chemeClr val="lt1"/>
                </a:solidFill>
                <a:latin typeface="Lora"/>
                <a:ea typeface="Lora"/>
                <a:cs typeface="Lora"/>
                <a:sym typeface="Lora"/>
              </a:rPr>
              <a:t>Website</a:t>
            </a:r>
            <a:r>
              <a:rPr b="1" lang="en-GB" sz="1900">
                <a:solidFill>
                  <a:schemeClr val="lt1"/>
                </a:solidFill>
                <a:latin typeface="Lora"/>
                <a:ea typeface="Lora"/>
                <a:cs typeface="Lora"/>
                <a:sym typeface="Lora"/>
              </a:rPr>
              <a:t>:</a:t>
            </a:r>
            <a:r>
              <a:rPr b="1" lang="en-GB" sz="1800">
                <a:solidFill>
                  <a:schemeClr val="lt1"/>
                </a:solidFill>
                <a:latin typeface="Lora"/>
                <a:ea typeface="Lora"/>
                <a:cs typeface="Lora"/>
                <a:sym typeface="Lora"/>
              </a:rPr>
              <a:t> </a:t>
            </a:r>
            <a:r>
              <a:rPr lang="en-GB">
                <a:solidFill>
                  <a:schemeClr val="lt1"/>
                </a:solidFill>
                <a:latin typeface="Lora SemiBold"/>
                <a:ea typeface="Lora SemiBold"/>
                <a:cs typeface="Lora SemiBold"/>
                <a:sym typeface="Lora SemiBold"/>
              </a:rPr>
              <a:t>https://www.smtmax.com</a:t>
            </a:r>
            <a:r>
              <a:rPr lang="en-GB">
                <a:solidFill>
                  <a:schemeClr val="lt1"/>
                </a:solidFill>
                <a:latin typeface="Lora Medium"/>
                <a:ea typeface="Lora Medium"/>
                <a:cs typeface="Lora Medium"/>
                <a:sym typeface="Lora Medium"/>
              </a:rPr>
              <a:t>/</a:t>
            </a:r>
            <a:r>
              <a:rPr lang="en-GB" sz="1200">
                <a:solidFill>
                  <a:schemeClr val="dk1"/>
                </a:solidFill>
                <a:latin typeface="Lora SemiBold"/>
                <a:ea typeface="Lora SemiBold"/>
                <a:cs typeface="Lora SemiBold"/>
                <a:sym typeface="Lora SemiBold"/>
              </a:rPr>
              <a:t>dden.com</a:t>
            </a:r>
            <a:r>
              <a:rPr lang="en-GB" sz="1200">
                <a:solidFill>
                  <a:schemeClr val="dk1"/>
                </a:solidFill>
                <a:latin typeface="Lora Medium"/>
                <a:ea typeface="Lora Medium"/>
                <a:cs typeface="Lora Medium"/>
                <a:sym typeface="Lora Medium"/>
              </a:rPr>
              <a:t>/</a:t>
            </a:r>
            <a:endParaRPr>
              <a:solidFill>
                <a:schemeClr val="lt1"/>
              </a:solidFill>
              <a:latin typeface="Lora SemiBold"/>
              <a:ea typeface="Lora SemiBold"/>
              <a:cs typeface="Lora SemiBold"/>
              <a:sym typeface="Lora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7"/>
          <p:cNvPicPr preferRelativeResize="0"/>
          <p:nvPr/>
        </p:nvPicPr>
        <p:blipFill>
          <a:blip r:embed="rId3">
            <a:alphaModFix/>
          </a:blip>
          <a:stretch>
            <a:fillRect/>
          </a:stretch>
        </p:blipFill>
        <p:spPr>
          <a:xfrm>
            <a:off x="501825" y="575075"/>
            <a:ext cx="1567425" cy="1567425"/>
          </a:xfrm>
          <a:prstGeom prst="rect">
            <a:avLst/>
          </a:prstGeom>
          <a:noFill/>
          <a:ln>
            <a:noFill/>
          </a:ln>
        </p:spPr>
      </p:pic>
      <p:pic>
        <p:nvPicPr>
          <p:cNvPr id="241" name="Google Shape;241;p27"/>
          <p:cNvPicPr preferRelativeResize="0"/>
          <p:nvPr/>
        </p:nvPicPr>
        <p:blipFill>
          <a:blip r:embed="rId4">
            <a:alphaModFix/>
          </a:blip>
          <a:stretch>
            <a:fillRect/>
          </a:stretch>
        </p:blipFill>
        <p:spPr>
          <a:xfrm>
            <a:off x="2976175" y="89650"/>
            <a:ext cx="985400" cy="979275"/>
          </a:xfrm>
          <a:prstGeom prst="rect">
            <a:avLst/>
          </a:prstGeom>
          <a:noFill/>
          <a:ln>
            <a:noFill/>
          </a:ln>
        </p:spPr>
      </p:pic>
      <p:pic>
        <p:nvPicPr>
          <p:cNvPr id="242" name="Google Shape;242;p27"/>
          <p:cNvPicPr preferRelativeResize="0"/>
          <p:nvPr/>
        </p:nvPicPr>
        <p:blipFill>
          <a:blip r:embed="rId5">
            <a:alphaModFix/>
          </a:blip>
          <a:stretch>
            <a:fillRect/>
          </a:stretch>
        </p:blipFill>
        <p:spPr>
          <a:xfrm>
            <a:off x="2976175" y="1068925"/>
            <a:ext cx="985400" cy="979291"/>
          </a:xfrm>
          <a:prstGeom prst="rect">
            <a:avLst/>
          </a:prstGeom>
          <a:noFill/>
          <a:ln>
            <a:noFill/>
          </a:ln>
        </p:spPr>
      </p:pic>
      <p:pic>
        <p:nvPicPr>
          <p:cNvPr id="243" name="Google Shape;243;p27"/>
          <p:cNvPicPr preferRelativeResize="0"/>
          <p:nvPr/>
        </p:nvPicPr>
        <p:blipFill>
          <a:blip r:embed="rId6">
            <a:alphaModFix/>
          </a:blip>
          <a:stretch>
            <a:fillRect/>
          </a:stretch>
        </p:blipFill>
        <p:spPr>
          <a:xfrm>
            <a:off x="2976175" y="2082125"/>
            <a:ext cx="985400" cy="979261"/>
          </a:xfrm>
          <a:prstGeom prst="rect">
            <a:avLst/>
          </a:prstGeom>
          <a:noFill/>
          <a:ln>
            <a:noFill/>
          </a:ln>
        </p:spPr>
      </p:pic>
      <p:pic>
        <p:nvPicPr>
          <p:cNvPr id="244" name="Google Shape;244;p27"/>
          <p:cNvPicPr preferRelativeResize="0"/>
          <p:nvPr/>
        </p:nvPicPr>
        <p:blipFill>
          <a:blip r:embed="rId7">
            <a:alphaModFix/>
          </a:blip>
          <a:stretch>
            <a:fillRect/>
          </a:stretch>
        </p:blipFill>
        <p:spPr>
          <a:xfrm>
            <a:off x="2965250" y="3095275"/>
            <a:ext cx="1007261" cy="1001000"/>
          </a:xfrm>
          <a:prstGeom prst="rect">
            <a:avLst/>
          </a:prstGeom>
          <a:noFill/>
          <a:ln>
            <a:noFill/>
          </a:ln>
        </p:spPr>
      </p:pic>
      <p:sp>
        <p:nvSpPr>
          <p:cNvPr id="245" name="Google Shape;245;p27"/>
          <p:cNvSpPr txBox="1"/>
          <p:nvPr/>
        </p:nvSpPr>
        <p:spPr>
          <a:xfrm>
            <a:off x="4028125" y="153150"/>
            <a:ext cx="30234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Target Site</a:t>
            </a:r>
            <a:endParaRPr b="1" sz="1600">
              <a:latin typeface="Roboto Serif"/>
              <a:ea typeface="Roboto Serif"/>
              <a:cs typeface="Roboto Serif"/>
              <a:sym typeface="Roboto Serif"/>
            </a:endParaRPr>
          </a:p>
        </p:txBody>
      </p:sp>
      <p:sp>
        <p:nvSpPr>
          <p:cNvPr id="246" name="Google Shape;246;p27"/>
          <p:cNvSpPr txBox="1"/>
          <p:nvPr/>
        </p:nvSpPr>
        <p:spPr>
          <a:xfrm>
            <a:off x="4028125" y="529650"/>
            <a:ext cx="36882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Lora SemiBold"/>
                <a:ea typeface="Lora SemiBold"/>
                <a:cs typeface="Lora SemiBold"/>
                <a:sym typeface="Lora SemiBold"/>
              </a:rPr>
              <a:t>https://www.smtmax.com</a:t>
            </a:r>
            <a:r>
              <a:rPr lang="en-GB" sz="1200">
                <a:latin typeface="Lora Medium"/>
                <a:ea typeface="Lora Medium"/>
                <a:cs typeface="Lora Medium"/>
                <a:sym typeface="Lora Medium"/>
              </a:rPr>
              <a:t>/</a:t>
            </a:r>
            <a:endParaRPr sz="1200">
              <a:latin typeface="Lora Medium"/>
              <a:ea typeface="Lora Medium"/>
              <a:cs typeface="Lora Medium"/>
              <a:sym typeface="Lora Medium"/>
            </a:endParaRPr>
          </a:p>
        </p:txBody>
      </p:sp>
      <p:sp>
        <p:nvSpPr>
          <p:cNvPr id="247" name="Google Shape;247;p27"/>
          <p:cNvSpPr txBox="1"/>
          <p:nvPr/>
        </p:nvSpPr>
        <p:spPr>
          <a:xfrm>
            <a:off x="4046875" y="1068925"/>
            <a:ext cx="29859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Vulnerability</a:t>
            </a:r>
            <a:endParaRPr b="1" sz="1600">
              <a:latin typeface="Roboto Serif"/>
              <a:ea typeface="Roboto Serif"/>
              <a:cs typeface="Roboto Serif"/>
              <a:sym typeface="Roboto Serif"/>
            </a:endParaRPr>
          </a:p>
        </p:txBody>
      </p:sp>
      <p:sp>
        <p:nvSpPr>
          <p:cNvPr id="248" name="Google Shape;248;p27"/>
          <p:cNvSpPr txBox="1"/>
          <p:nvPr/>
        </p:nvSpPr>
        <p:spPr>
          <a:xfrm>
            <a:off x="4046875" y="1445425"/>
            <a:ext cx="28101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Lora SemiBold"/>
                <a:ea typeface="Lora SemiBold"/>
                <a:cs typeface="Lora SemiBold"/>
                <a:sym typeface="Lora SemiBold"/>
              </a:rPr>
              <a:t>HTML Injection</a:t>
            </a:r>
            <a:endParaRPr sz="1200">
              <a:latin typeface="Lora SemiBold"/>
              <a:ea typeface="Lora SemiBold"/>
              <a:cs typeface="Lora SemiBold"/>
              <a:sym typeface="Lora SemiBold"/>
            </a:endParaRPr>
          </a:p>
        </p:txBody>
      </p:sp>
      <p:sp>
        <p:nvSpPr>
          <p:cNvPr id="249" name="Google Shape;249;p27"/>
          <p:cNvSpPr txBox="1"/>
          <p:nvPr/>
        </p:nvSpPr>
        <p:spPr>
          <a:xfrm>
            <a:off x="4046875" y="2090350"/>
            <a:ext cx="24087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Severity</a:t>
            </a:r>
            <a:endParaRPr b="1" sz="1600">
              <a:latin typeface="Roboto Serif"/>
              <a:ea typeface="Roboto Serif"/>
              <a:cs typeface="Roboto Serif"/>
              <a:sym typeface="Roboto Serif"/>
            </a:endParaRPr>
          </a:p>
        </p:txBody>
      </p:sp>
      <p:sp>
        <p:nvSpPr>
          <p:cNvPr id="250" name="Google Shape;250;p27"/>
          <p:cNvSpPr txBox="1"/>
          <p:nvPr/>
        </p:nvSpPr>
        <p:spPr>
          <a:xfrm>
            <a:off x="4128475" y="2466850"/>
            <a:ext cx="49302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8CE18"/>
                </a:solidFill>
                <a:latin typeface="Lora SemiBold"/>
                <a:ea typeface="Lora SemiBold"/>
                <a:cs typeface="Lora SemiBold"/>
                <a:sym typeface="Lora SemiBold"/>
              </a:rPr>
              <a:t>Low</a:t>
            </a:r>
            <a:r>
              <a:rPr lang="en-GB">
                <a:solidFill>
                  <a:srgbClr val="18CE18"/>
                </a:solidFill>
                <a:latin typeface="Lora"/>
                <a:ea typeface="Lora"/>
                <a:cs typeface="Lora"/>
                <a:sym typeface="Lora"/>
              </a:rPr>
              <a:t>  </a:t>
            </a:r>
            <a:r>
              <a:rPr lang="en-GB" sz="1200">
                <a:solidFill>
                  <a:schemeClr val="dk1"/>
                </a:solidFill>
                <a:latin typeface="Lora SemiBold"/>
                <a:ea typeface="Lora SemiBold"/>
                <a:cs typeface="Lora SemiBold"/>
                <a:sym typeface="Lora SemiBold"/>
              </a:rPr>
              <a:t>(https://bugcrowd.com/vulnerability-rating-taxonomy)</a:t>
            </a:r>
            <a:endParaRPr>
              <a:solidFill>
                <a:srgbClr val="18CE18"/>
              </a:solidFill>
              <a:latin typeface="Lora SemiBold"/>
              <a:ea typeface="Lora SemiBold"/>
              <a:cs typeface="Lora SemiBold"/>
              <a:sym typeface="Lora SemiBold"/>
            </a:endParaRPr>
          </a:p>
        </p:txBody>
      </p:sp>
      <p:sp>
        <p:nvSpPr>
          <p:cNvPr id="251" name="Google Shape;251;p27"/>
          <p:cNvSpPr txBox="1"/>
          <p:nvPr/>
        </p:nvSpPr>
        <p:spPr>
          <a:xfrm>
            <a:off x="4046875" y="3061375"/>
            <a:ext cx="23082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Impact</a:t>
            </a:r>
            <a:endParaRPr b="1" sz="1600">
              <a:latin typeface="Roboto Serif"/>
              <a:ea typeface="Roboto Serif"/>
              <a:cs typeface="Roboto Serif"/>
              <a:sym typeface="Roboto Serif"/>
            </a:endParaRPr>
          </a:p>
        </p:txBody>
      </p:sp>
      <p:sp>
        <p:nvSpPr>
          <p:cNvPr id="252" name="Google Shape;252;p27"/>
          <p:cNvSpPr txBox="1"/>
          <p:nvPr/>
        </p:nvSpPr>
        <p:spPr>
          <a:xfrm>
            <a:off x="4028125" y="3437875"/>
            <a:ext cx="4930200" cy="48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100">
                <a:solidFill>
                  <a:schemeClr val="dk1"/>
                </a:solidFill>
                <a:latin typeface="Lora SemiBold"/>
                <a:ea typeface="Lora SemiBold"/>
                <a:cs typeface="Lora SemiBold"/>
                <a:sym typeface="Lora SemiBold"/>
              </a:rPr>
              <a:t>An attacker to inject HTML code into web pages that are viewed by other users and allow an attacker to modify the page.</a:t>
            </a:r>
            <a:endParaRPr sz="1100">
              <a:solidFill>
                <a:schemeClr val="dk1"/>
              </a:solidFill>
              <a:latin typeface="Lora SemiBold"/>
              <a:ea typeface="Lora SemiBold"/>
              <a:cs typeface="Lora SemiBold"/>
              <a:sym typeface="Lora SemiBold"/>
            </a:endParaRPr>
          </a:p>
          <a:p>
            <a:pPr indent="0" lvl="0" marL="0" rtl="0" algn="l">
              <a:spcBef>
                <a:spcPts val="0"/>
              </a:spcBef>
              <a:spcAft>
                <a:spcPts val="0"/>
              </a:spcAft>
              <a:buNone/>
            </a:pPr>
            <a:r>
              <a:t/>
            </a:r>
            <a:endParaRPr b="1"/>
          </a:p>
        </p:txBody>
      </p:sp>
      <p:pic>
        <p:nvPicPr>
          <p:cNvPr id="253" name="Google Shape;253;p27"/>
          <p:cNvPicPr preferRelativeResize="0"/>
          <p:nvPr/>
        </p:nvPicPr>
        <p:blipFill>
          <a:blip r:embed="rId8">
            <a:alphaModFix/>
          </a:blip>
          <a:stretch>
            <a:fillRect/>
          </a:stretch>
        </p:blipFill>
        <p:spPr>
          <a:xfrm>
            <a:off x="148825" y="2761962"/>
            <a:ext cx="2660449" cy="1841130"/>
          </a:xfrm>
          <a:prstGeom prst="rect">
            <a:avLst/>
          </a:prstGeom>
          <a:noFill/>
          <a:ln cap="flat" cmpd="sng" w="9525">
            <a:solidFill>
              <a:schemeClr val="dk1"/>
            </a:solidFill>
            <a:prstDash val="solid"/>
            <a:round/>
            <a:headEnd len="sm" w="sm" type="none"/>
            <a:tailEnd len="sm" w="sm" type="none"/>
          </a:ln>
        </p:spPr>
      </p:pic>
      <p:pic>
        <p:nvPicPr>
          <p:cNvPr id="254" name="Google Shape;254;p27"/>
          <p:cNvPicPr preferRelativeResize="0"/>
          <p:nvPr/>
        </p:nvPicPr>
        <p:blipFill>
          <a:blip r:embed="rId9">
            <a:alphaModFix/>
          </a:blip>
          <a:stretch>
            <a:fillRect/>
          </a:stretch>
        </p:blipFill>
        <p:spPr>
          <a:xfrm>
            <a:off x="2965250" y="4130175"/>
            <a:ext cx="1062875" cy="979300"/>
          </a:xfrm>
          <a:prstGeom prst="rect">
            <a:avLst/>
          </a:prstGeom>
          <a:noFill/>
          <a:ln>
            <a:noFill/>
          </a:ln>
        </p:spPr>
      </p:pic>
      <p:sp>
        <p:nvSpPr>
          <p:cNvPr id="255" name="Google Shape;255;p27"/>
          <p:cNvSpPr txBox="1"/>
          <p:nvPr/>
        </p:nvSpPr>
        <p:spPr>
          <a:xfrm>
            <a:off x="4128475" y="4082800"/>
            <a:ext cx="24120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Tools</a:t>
            </a:r>
            <a:endParaRPr b="1" sz="1600">
              <a:solidFill>
                <a:schemeClr val="dk1"/>
              </a:solidFill>
              <a:latin typeface="Roboto Serif"/>
              <a:ea typeface="Roboto Serif"/>
              <a:cs typeface="Roboto Serif"/>
              <a:sym typeface="Roboto Serif"/>
            </a:endParaRPr>
          </a:p>
        </p:txBody>
      </p:sp>
      <p:sp>
        <p:nvSpPr>
          <p:cNvPr id="256" name="Google Shape;256;p27"/>
          <p:cNvSpPr txBox="1"/>
          <p:nvPr/>
        </p:nvSpPr>
        <p:spPr>
          <a:xfrm>
            <a:off x="4184100" y="4572100"/>
            <a:ext cx="18612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Lora SemiBold"/>
                <a:ea typeface="Lora SemiBold"/>
                <a:cs typeface="Lora SemiBold"/>
                <a:sym typeface="Lora SemiBold"/>
              </a:rPr>
              <a:t>Nmap</a:t>
            </a:r>
            <a:endParaRPr sz="1200">
              <a:solidFill>
                <a:schemeClr val="dk1"/>
              </a:solidFill>
              <a:latin typeface="Lora SemiBold"/>
              <a:ea typeface="Lora SemiBold"/>
              <a:cs typeface="Lora SemiBold"/>
              <a:sym typeface="Lora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8"/>
          <p:cNvSpPr/>
          <p:nvPr/>
        </p:nvSpPr>
        <p:spPr>
          <a:xfrm>
            <a:off x="2495850" y="203325"/>
            <a:ext cx="4152300" cy="4515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Lora"/>
                <a:ea typeface="Lora"/>
                <a:cs typeface="Lora"/>
                <a:sym typeface="Lora"/>
              </a:rPr>
              <a:t>Step 1 :- Visit this site</a:t>
            </a:r>
            <a:endParaRPr b="1" sz="1600">
              <a:latin typeface="Lora"/>
              <a:ea typeface="Lora"/>
              <a:cs typeface="Lora"/>
              <a:sym typeface="Lora"/>
            </a:endParaRPr>
          </a:p>
        </p:txBody>
      </p:sp>
      <p:pic>
        <p:nvPicPr>
          <p:cNvPr id="262" name="Google Shape;262;p28"/>
          <p:cNvPicPr preferRelativeResize="0"/>
          <p:nvPr/>
        </p:nvPicPr>
        <p:blipFill>
          <a:blip r:embed="rId3">
            <a:alphaModFix/>
          </a:blip>
          <a:stretch>
            <a:fillRect/>
          </a:stretch>
        </p:blipFill>
        <p:spPr>
          <a:xfrm>
            <a:off x="879538" y="794500"/>
            <a:ext cx="7384924" cy="41838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9"/>
          <p:cNvSpPr/>
          <p:nvPr/>
        </p:nvSpPr>
        <p:spPr>
          <a:xfrm>
            <a:off x="1770000" y="266050"/>
            <a:ext cx="5858700" cy="6021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latin typeface="Lora SemiBold"/>
                <a:ea typeface="Lora SemiBold"/>
                <a:cs typeface="Lora SemiBold"/>
                <a:sym typeface="Lora SemiBold"/>
              </a:rPr>
              <a:t>Step 2 :- In this search option to write the html code:</a:t>
            </a:r>
            <a:endParaRPr sz="1500">
              <a:latin typeface="Lora SemiBold"/>
              <a:ea typeface="Lora SemiBold"/>
              <a:cs typeface="Lora SemiBold"/>
              <a:sym typeface="Lora SemiBold"/>
            </a:endParaRPr>
          </a:p>
          <a:p>
            <a:pPr indent="0" lvl="0" marL="0" rtl="0" algn="ctr">
              <a:spcBef>
                <a:spcPts val="0"/>
              </a:spcBef>
              <a:spcAft>
                <a:spcPts val="0"/>
              </a:spcAft>
              <a:buNone/>
            </a:pPr>
            <a:r>
              <a:rPr lang="en-GB" sz="1500">
                <a:latin typeface="Lora SemiBold"/>
                <a:ea typeface="Lora SemiBold"/>
                <a:cs typeface="Lora SemiBold"/>
                <a:sym typeface="Lora SemiBold"/>
              </a:rPr>
              <a:t>&lt;h1&gt;&lt;a href=</a:t>
            </a:r>
            <a:r>
              <a:rPr lang="en-GB" sz="1500">
                <a:solidFill>
                  <a:schemeClr val="dk1"/>
                </a:solidFill>
                <a:latin typeface="Lora SemiBold"/>
                <a:ea typeface="Lora SemiBold"/>
                <a:cs typeface="Lora SemiBold"/>
                <a:sym typeface="Lora SemiBold"/>
              </a:rPr>
              <a:t>”https://www.flipkart.com/”</a:t>
            </a:r>
            <a:r>
              <a:rPr lang="en-GB" sz="1500">
                <a:latin typeface="Lora SemiBold"/>
                <a:ea typeface="Lora SemiBold"/>
                <a:cs typeface="Lora SemiBold"/>
                <a:sym typeface="Lora SemiBold"/>
              </a:rPr>
              <a:t>&gt;click me&lt;/a&gt;&lt;/h1&gt;</a:t>
            </a:r>
            <a:endParaRPr sz="1500">
              <a:latin typeface="Lora SemiBold"/>
              <a:ea typeface="Lora SemiBold"/>
              <a:cs typeface="Lora SemiBold"/>
              <a:sym typeface="Lora SemiBold"/>
            </a:endParaRPr>
          </a:p>
        </p:txBody>
      </p:sp>
      <p:pic>
        <p:nvPicPr>
          <p:cNvPr id="268" name="Google Shape;268;p29"/>
          <p:cNvPicPr preferRelativeResize="0"/>
          <p:nvPr/>
        </p:nvPicPr>
        <p:blipFill>
          <a:blip r:embed="rId3">
            <a:alphaModFix/>
          </a:blip>
          <a:stretch>
            <a:fillRect/>
          </a:stretch>
        </p:blipFill>
        <p:spPr>
          <a:xfrm>
            <a:off x="1078225" y="969625"/>
            <a:ext cx="6987542" cy="39705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0"/>
          <p:cNvSpPr/>
          <p:nvPr/>
        </p:nvSpPr>
        <p:spPr>
          <a:xfrm>
            <a:off x="1882900" y="240950"/>
            <a:ext cx="5796000" cy="4140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latin typeface="Lora SemiBold"/>
                <a:ea typeface="Lora SemiBold"/>
                <a:cs typeface="Lora SemiBold"/>
                <a:sym typeface="Lora SemiBold"/>
              </a:rPr>
              <a:t>Step 3 :-Then Enter and we can click the “CLICK ME”.</a:t>
            </a:r>
            <a:endParaRPr sz="1600">
              <a:latin typeface="Lora SemiBold"/>
              <a:ea typeface="Lora SemiBold"/>
              <a:cs typeface="Lora SemiBold"/>
              <a:sym typeface="Lora SemiBold"/>
            </a:endParaRPr>
          </a:p>
        </p:txBody>
      </p:sp>
      <p:pic>
        <p:nvPicPr>
          <p:cNvPr id="274" name="Google Shape;274;p30"/>
          <p:cNvPicPr preferRelativeResize="0"/>
          <p:nvPr/>
        </p:nvPicPr>
        <p:blipFill>
          <a:blip r:embed="rId3">
            <a:alphaModFix/>
          </a:blip>
          <a:stretch>
            <a:fillRect/>
          </a:stretch>
        </p:blipFill>
        <p:spPr>
          <a:xfrm>
            <a:off x="853113" y="807350"/>
            <a:ext cx="7437779" cy="418375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1"/>
          <p:cNvSpPr/>
          <p:nvPr/>
        </p:nvSpPr>
        <p:spPr>
          <a:xfrm>
            <a:off x="1857825" y="240975"/>
            <a:ext cx="5770800" cy="4392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latin typeface="Lora SemiBold"/>
                <a:ea typeface="Lora SemiBold"/>
                <a:cs typeface="Lora SemiBold"/>
                <a:sym typeface="Lora SemiBold"/>
              </a:rPr>
              <a:t>Step 4 :- As a result,we can redirect to the flipkart.com</a:t>
            </a:r>
            <a:endParaRPr sz="1600">
              <a:latin typeface="Lora SemiBold"/>
              <a:ea typeface="Lora SemiBold"/>
              <a:cs typeface="Lora SemiBold"/>
              <a:sym typeface="Lora SemiBold"/>
            </a:endParaRPr>
          </a:p>
        </p:txBody>
      </p:sp>
      <p:pic>
        <p:nvPicPr>
          <p:cNvPr id="280" name="Google Shape;280;p31"/>
          <p:cNvPicPr preferRelativeResize="0"/>
          <p:nvPr/>
        </p:nvPicPr>
        <p:blipFill>
          <a:blip r:embed="rId3">
            <a:alphaModFix/>
          </a:blip>
          <a:stretch>
            <a:fillRect/>
          </a:stretch>
        </p:blipFill>
        <p:spPr>
          <a:xfrm>
            <a:off x="856513" y="794375"/>
            <a:ext cx="7430985" cy="41585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62" name="Shape 62"/>
        <p:cNvGrpSpPr/>
        <p:nvPr/>
      </p:nvGrpSpPr>
      <p:grpSpPr>
        <a:xfrm>
          <a:off x="0" y="0"/>
          <a:ext cx="0" cy="0"/>
          <a:chOff x="0" y="0"/>
          <a:chExt cx="0" cy="0"/>
        </a:xfrm>
      </p:grpSpPr>
      <p:graphicFrame>
        <p:nvGraphicFramePr>
          <p:cNvPr id="63" name="Google Shape;63;p14"/>
          <p:cNvGraphicFramePr/>
          <p:nvPr/>
        </p:nvGraphicFramePr>
        <p:xfrm>
          <a:off x="355713" y="976250"/>
          <a:ext cx="3000000" cy="3000000"/>
        </p:xfrm>
        <a:graphic>
          <a:graphicData uri="http://schemas.openxmlformats.org/drawingml/2006/table">
            <a:tbl>
              <a:tblPr>
                <a:noFill/>
                <a:tableStyleId>{05F68573-763F-4E36-AE68-366C777D46E5}</a:tableStyleId>
              </a:tblPr>
              <a:tblGrid>
                <a:gridCol w="4012625"/>
                <a:gridCol w="4419925"/>
              </a:tblGrid>
              <a:tr h="781175">
                <a:tc>
                  <a:txBody>
                    <a:bodyPr/>
                    <a:lstStyle/>
                    <a:p>
                      <a:pPr indent="0" lvl="0" marL="0" rtl="0" algn="ctr">
                        <a:lnSpc>
                          <a:spcPct val="115000"/>
                        </a:lnSpc>
                        <a:spcBef>
                          <a:spcPts val="0"/>
                        </a:spcBef>
                        <a:spcAft>
                          <a:spcPts val="0"/>
                        </a:spcAft>
                        <a:buNone/>
                      </a:pPr>
                      <a:r>
                        <a:rPr b="1" lang="en-GB" sz="2400">
                          <a:solidFill>
                            <a:srgbClr val="1C4587"/>
                          </a:solidFill>
                          <a:latin typeface="Verdana"/>
                          <a:ea typeface="Verdana"/>
                          <a:cs typeface="Verdana"/>
                          <a:sym typeface="Verdana"/>
                        </a:rPr>
                        <a:t>Project Title</a:t>
                      </a:r>
                      <a:endParaRPr b="1" sz="2400">
                        <a:solidFill>
                          <a:srgbClr val="1C4587"/>
                        </a:solidFill>
                        <a:latin typeface="Verdana"/>
                        <a:ea typeface="Verdana"/>
                        <a:cs typeface="Verdana"/>
                        <a:sym typeface="Verdana"/>
                      </a:endParaRPr>
                    </a:p>
                    <a:p>
                      <a:pPr indent="0" lvl="0" marL="0" rtl="0" algn="l">
                        <a:spcBef>
                          <a:spcPts val="0"/>
                        </a:spcBef>
                        <a:spcAft>
                          <a:spcPts val="0"/>
                        </a:spcAft>
                        <a:buNone/>
                      </a:pPr>
                      <a:r>
                        <a:t/>
                      </a:r>
                      <a:endParaRPr sz="1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GB" sz="2000">
                          <a:solidFill>
                            <a:srgbClr val="1C4587"/>
                          </a:solidFill>
                          <a:latin typeface="Verdana"/>
                          <a:ea typeface="Verdana"/>
                          <a:cs typeface="Verdana"/>
                          <a:sym typeface="Verdana"/>
                        </a:rPr>
                        <a:t>VAPT</a:t>
                      </a:r>
                      <a:endParaRPr sz="1600">
                        <a:solidFill>
                          <a:srgbClr val="1C4587"/>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16525">
                <a:tc>
                  <a:txBody>
                    <a:bodyPr/>
                    <a:lstStyle/>
                    <a:p>
                      <a:pPr indent="0" lvl="0" marL="0" rtl="0" algn="l">
                        <a:lnSpc>
                          <a:spcPct val="115000"/>
                        </a:lnSpc>
                        <a:spcBef>
                          <a:spcPts val="0"/>
                        </a:spcBef>
                        <a:spcAft>
                          <a:spcPts val="0"/>
                        </a:spcAft>
                        <a:buNone/>
                      </a:pPr>
                      <a:r>
                        <a:rPr b="1" lang="en-GB" sz="2000">
                          <a:latin typeface="Lora"/>
                          <a:ea typeface="Lora"/>
                          <a:cs typeface="Lora"/>
                          <a:sym typeface="Lora"/>
                        </a:rPr>
                        <a:t>Objective</a:t>
                      </a:r>
                      <a:endParaRPr b="1" sz="2000">
                        <a:latin typeface="Lora"/>
                        <a:ea typeface="Lora"/>
                        <a:cs typeface="Lora"/>
                        <a:sym typeface="Lora"/>
                      </a:endParaRPr>
                    </a:p>
                    <a:p>
                      <a:pPr indent="0" lvl="0" marL="0" rtl="0" algn="l">
                        <a:spcBef>
                          <a:spcPts val="0"/>
                        </a:spcBef>
                        <a:spcAft>
                          <a:spcPts val="0"/>
                        </a:spcAft>
                        <a:buNone/>
                      </a:pPr>
                      <a:r>
                        <a:t/>
                      </a:r>
                      <a:endParaRPr sz="1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GB" sz="1800">
                          <a:latin typeface="Lora"/>
                          <a:ea typeface="Lora"/>
                          <a:cs typeface="Lora"/>
                          <a:sym typeface="Lora"/>
                        </a:rPr>
                        <a:t>To perform Internal &amp; External vulnerability assessment</a:t>
                      </a:r>
                      <a:endParaRPr b="1" sz="1600">
                        <a:latin typeface="Lora"/>
                        <a:ea typeface="Lora"/>
                        <a:cs typeface="Lora"/>
                        <a:sym typeface="Lor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30575">
                <a:tc>
                  <a:txBody>
                    <a:bodyPr/>
                    <a:lstStyle/>
                    <a:p>
                      <a:pPr indent="0" lvl="0" marL="0" rtl="0" algn="l">
                        <a:lnSpc>
                          <a:spcPct val="115000"/>
                        </a:lnSpc>
                        <a:spcBef>
                          <a:spcPts val="0"/>
                        </a:spcBef>
                        <a:spcAft>
                          <a:spcPts val="0"/>
                        </a:spcAft>
                        <a:buNone/>
                      </a:pPr>
                      <a:r>
                        <a:rPr b="1" lang="en-GB" sz="2000">
                          <a:latin typeface="Lora"/>
                          <a:ea typeface="Lora"/>
                          <a:cs typeface="Lora"/>
                          <a:sym typeface="Lora"/>
                        </a:rPr>
                        <a:t>OS</a:t>
                      </a:r>
                      <a:endParaRPr b="1" sz="2000">
                        <a:latin typeface="Lora"/>
                        <a:ea typeface="Lora"/>
                        <a:cs typeface="Lora"/>
                        <a:sym typeface="Lora"/>
                      </a:endParaRPr>
                    </a:p>
                    <a:p>
                      <a:pPr indent="0" lvl="0" marL="0" rtl="0" algn="l">
                        <a:spcBef>
                          <a:spcPts val="0"/>
                        </a:spcBef>
                        <a:spcAft>
                          <a:spcPts val="0"/>
                        </a:spcAft>
                        <a:buNone/>
                      </a:pPr>
                      <a:r>
                        <a:t/>
                      </a:r>
                      <a:endParaRPr b="1" sz="1700">
                        <a:latin typeface="Lora"/>
                        <a:ea typeface="Lora"/>
                        <a:cs typeface="Lora"/>
                        <a:sym typeface="Lor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800">
                          <a:latin typeface="Lora"/>
                          <a:ea typeface="Lora"/>
                          <a:cs typeface="Lora"/>
                          <a:sym typeface="Lora"/>
                        </a:rPr>
                        <a:t>Windows , Linux</a:t>
                      </a:r>
                      <a:endParaRPr b="1" sz="1800">
                        <a:latin typeface="Lora"/>
                        <a:ea typeface="Lora"/>
                        <a:cs typeface="Lora"/>
                        <a:sym typeface="Lora"/>
                      </a:endParaRPr>
                    </a:p>
                    <a:p>
                      <a:pPr indent="0" lvl="0" marL="0" rtl="0" algn="l">
                        <a:spcBef>
                          <a:spcPts val="0"/>
                        </a:spcBef>
                        <a:spcAft>
                          <a:spcPts val="0"/>
                        </a:spcAft>
                        <a:buNone/>
                      </a:pPr>
                      <a:r>
                        <a:t/>
                      </a:r>
                      <a:endParaRPr b="1" sz="1600">
                        <a:latin typeface="Lora"/>
                        <a:ea typeface="Lora"/>
                        <a:cs typeface="Lora"/>
                        <a:sym typeface="Lor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16525">
                <a:tc>
                  <a:txBody>
                    <a:bodyPr/>
                    <a:lstStyle/>
                    <a:p>
                      <a:pPr indent="0" lvl="0" marL="0" rtl="0" algn="l">
                        <a:lnSpc>
                          <a:spcPct val="115000"/>
                        </a:lnSpc>
                        <a:spcBef>
                          <a:spcPts val="0"/>
                        </a:spcBef>
                        <a:spcAft>
                          <a:spcPts val="0"/>
                        </a:spcAft>
                        <a:buNone/>
                      </a:pPr>
                      <a:r>
                        <a:rPr b="1" lang="en-GB" sz="2000">
                          <a:latin typeface="Lora"/>
                          <a:ea typeface="Lora"/>
                          <a:cs typeface="Lora"/>
                          <a:sym typeface="Lora"/>
                        </a:rPr>
                        <a:t>Tools</a:t>
                      </a:r>
                      <a:endParaRPr b="1" sz="2000">
                        <a:latin typeface="Lora"/>
                        <a:ea typeface="Lora"/>
                        <a:cs typeface="Lora"/>
                        <a:sym typeface="Lora"/>
                      </a:endParaRPr>
                    </a:p>
                    <a:p>
                      <a:pPr indent="0" lvl="0" marL="0" rtl="0" algn="l">
                        <a:spcBef>
                          <a:spcPts val="0"/>
                        </a:spcBef>
                        <a:spcAft>
                          <a:spcPts val="0"/>
                        </a:spcAft>
                        <a:buNone/>
                      </a:pPr>
                      <a:r>
                        <a:t/>
                      </a:r>
                      <a:endParaRPr sz="1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GB" sz="1800">
                          <a:latin typeface="Lora"/>
                          <a:ea typeface="Lora"/>
                          <a:cs typeface="Lora"/>
                          <a:sym typeface="Lora"/>
                        </a:rPr>
                        <a:t>Nmap, Burp Suite, SQLmap,PwnXSS</a:t>
                      </a:r>
                      <a:endParaRPr b="1" sz="1600">
                        <a:latin typeface="Lora"/>
                        <a:ea typeface="Lora"/>
                        <a:cs typeface="Lora"/>
                        <a:sym typeface="Lor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16525">
                <a:tc>
                  <a:txBody>
                    <a:bodyPr/>
                    <a:lstStyle/>
                    <a:p>
                      <a:pPr indent="0" lvl="0" marL="0" rtl="0" algn="l">
                        <a:lnSpc>
                          <a:spcPct val="115000"/>
                        </a:lnSpc>
                        <a:spcBef>
                          <a:spcPts val="0"/>
                        </a:spcBef>
                        <a:spcAft>
                          <a:spcPts val="0"/>
                        </a:spcAft>
                        <a:buNone/>
                      </a:pPr>
                      <a:r>
                        <a:rPr b="1" lang="en-GB" sz="2000">
                          <a:latin typeface="Lora"/>
                          <a:ea typeface="Lora"/>
                          <a:cs typeface="Lora"/>
                          <a:sym typeface="Lora"/>
                        </a:rPr>
                        <a:t>Internal Guide</a:t>
                      </a:r>
                      <a:endParaRPr b="1" sz="2000">
                        <a:latin typeface="Lora"/>
                        <a:ea typeface="Lora"/>
                        <a:cs typeface="Lora"/>
                        <a:sym typeface="Lora"/>
                      </a:endParaRPr>
                    </a:p>
                    <a:p>
                      <a:pPr indent="0" lvl="0" marL="0" rtl="0" algn="l">
                        <a:spcBef>
                          <a:spcPts val="0"/>
                        </a:spcBef>
                        <a:spcAft>
                          <a:spcPts val="0"/>
                        </a:spcAft>
                        <a:buNone/>
                      </a:pPr>
                      <a:r>
                        <a:t/>
                      </a:r>
                      <a:endParaRPr b="1" sz="1600">
                        <a:latin typeface="Lora"/>
                        <a:ea typeface="Lora"/>
                        <a:cs typeface="Lora"/>
                        <a:sym typeface="Lor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800">
                          <a:latin typeface="Lora"/>
                          <a:ea typeface="Lora"/>
                          <a:cs typeface="Lora"/>
                          <a:sym typeface="Lora"/>
                        </a:rPr>
                        <a:t>Prof.</a:t>
                      </a:r>
                      <a:r>
                        <a:rPr b="1" lang="en-GB" sz="1800">
                          <a:latin typeface="Lora"/>
                          <a:ea typeface="Lora"/>
                          <a:cs typeface="Lora"/>
                          <a:sym typeface="Lora"/>
                        </a:rPr>
                        <a:t>Helly Patel</a:t>
                      </a:r>
                      <a:endParaRPr b="1" sz="1800">
                        <a:latin typeface="Lora"/>
                        <a:ea typeface="Lora"/>
                        <a:cs typeface="Lora"/>
                        <a:sym typeface="Lora"/>
                      </a:endParaRPr>
                    </a:p>
                    <a:p>
                      <a:pPr indent="0" lvl="0" marL="0" rtl="0" algn="l">
                        <a:spcBef>
                          <a:spcPts val="0"/>
                        </a:spcBef>
                        <a:spcAft>
                          <a:spcPts val="0"/>
                        </a:spcAft>
                        <a:buNone/>
                      </a:pPr>
                      <a:r>
                        <a:t/>
                      </a:r>
                      <a:endParaRPr b="1" sz="1600">
                        <a:latin typeface="Lora"/>
                        <a:ea typeface="Lora"/>
                        <a:cs typeface="Lora"/>
                        <a:sym typeface="Lor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64" name="Google Shape;64;p14"/>
          <p:cNvSpPr txBox="1"/>
          <p:nvPr/>
        </p:nvSpPr>
        <p:spPr>
          <a:xfrm>
            <a:off x="2219775" y="115500"/>
            <a:ext cx="4528800" cy="7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800">
                <a:solidFill>
                  <a:schemeClr val="dk1"/>
                </a:solidFill>
                <a:latin typeface="Roboto Serif"/>
                <a:ea typeface="Roboto Serif"/>
                <a:cs typeface="Roboto Serif"/>
                <a:sym typeface="Roboto Serif"/>
              </a:rPr>
              <a:t>Project Profile</a:t>
            </a:r>
            <a:endParaRPr b="1" sz="3800">
              <a:solidFill>
                <a:schemeClr val="dk1"/>
              </a:solidFill>
              <a:latin typeface="Roboto Serif"/>
              <a:ea typeface="Roboto Serif"/>
              <a:cs typeface="Roboto Serif"/>
              <a:sym typeface="Roboto Serif"/>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txBox="1"/>
          <p:nvPr/>
        </p:nvSpPr>
        <p:spPr>
          <a:xfrm>
            <a:off x="125550" y="1811825"/>
            <a:ext cx="2861400" cy="105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100">
                <a:solidFill>
                  <a:schemeClr val="dk1"/>
                </a:solidFill>
                <a:latin typeface="Lora"/>
                <a:ea typeface="Lora"/>
                <a:cs typeface="Lora"/>
                <a:sym typeface="Lora"/>
              </a:rPr>
              <a:t>This type of Html injection attack occurs when the input and output are not properly validated. So, give proper validation. </a:t>
            </a:r>
            <a:endParaRPr b="1" sz="1100">
              <a:solidFill>
                <a:schemeClr val="dk1"/>
              </a:solidFill>
              <a:latin typeface="Lora"/>
              <a:ea typeface="Lora"/>
              <a:cs typeface="Lora"/>
              <a:sym typeface="Lora"/>
            </a:endParaRPr>
          </a:p>
        </p:txBody>
      </p:sp>
      <p:sp>
        <p:nvSpPr>
          <p:cNvPr id="286" name="Google Shape;286;p32"/>
          <p:cNvSpPr txBox="1"/>
          <p:nvPr/>
        </p:nvSpPr>
        <p:spPr>
          <a:xfrm>
            <a:off x="5602475" y="1811828"/>
            <a:ext cx="3418500" cy="60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100">
                <a:solidFill>
                  <a:schemeClr val="dk1"/>
                </a:solidFill>
                <a:latin typeface="Lora"/>
                <a:ea typeface="Lora"/>
                <a:cs typeface="Lora"/>
                <a:sym typeface="Lora"/>
              </a:rPr>
              <a:t>Use Post method mainly to hide the URL and the vulnerable parameter from attacker.</a:t>
            </a:r>
            <a:endParaRPr b="1" sz="1100">
              <a:solidFill>
                <a:schemeClr val="dk1"/>
              </a:solidFill>
              <a:latin typeface="Lora"/>
              <a:ea typeface="Lora"/>
              <a:cs typeface="Lora"/>
              <a:sym typeface="Lora"/>
            </a:endParaRPr>
          </a:p>
          <a:p>
            <a:pPr indent="0" lvl="0" marL="0" rtl="0" algn="l">
              <a:spcBef>
                <a:spcPts val="0"/>
              </a:spcBef>
              <a:spcAft>
                <a:spcPts val="0"/>
              </a:spcAft>
              <a:buNone/>
            </a:pPr>
            <a:r>
              <a:t/>
            </a:r>
            <a:endParaRPr b="1" sz="1100">
              <a:solidFill>
                <a:schemeClr val="dk2"/>
              </a:solidFill>
            </a:endParaRPr>
          </a:p>
        </p:txBody>
      </p:sp>
      <p:sp>
        <p:nvSpPr>
          <p:cNvPr id="287" name="Google Shape;287;p32"/>
          <p:cNvSpPr txBox="1"/>
          <p:nvPr/>
        </p:nvSpPr>
        <p:spPr>
          <a:xfrm>
            <a:off x="5602475" y="3426525"/>
            <a:ext cx="3481200" cy="51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100">
                <a:solidFill>
                  <a:schemeClr val="dk1"/>
                </a:solidFill>
                <a:latin typeface="Lora"/>
                <a:ea typeface="Lora"/>
                <a:cs typeface="Lora"/>
                <a:sym typeface="Lora"/>
              </a:rPr>
              <a:t>The main rule to prevent HTML attacks is appropriate data validation.</a:t>
            </a:r>
            <a:endParaRPr b="1" sz="1100">
              <a:solidFill>
                <a:schemeClr val="dk1"/>
              </a:solidFill>
              <a:latin typeface="Lora"/>
              <a:ea typeface="Lora"/>
              <a:cs typeface="Lora"/>
              <a:sym typeface="Lora"/>
            </a:endParaRPr>
          </a:p>
          <a:p>
            <a:pPr indent="0" lvl="0" marL="0" rtl="0" algn="l">
              <a:spcBef>
                <a:spcPts val="0"/>
              </a:spcBef>
              <a:spcAft>
                <a:spcPts val="0"/>
              </a:spcAft>
              <a:buNone/>
            </a:pPr>
            <a:r>
              <a:t/>
            </a:r>
            <a:endParaRPr b="1" sz="1100">
              <a:solidFill>
                <a:schemeClr val="dk2"/>
              </a:solidFill>
              <a:latin typeface="Lora"/>
              <a:ea typeface="Lora"/>
              <a:cs typeface="Lora"/>
              <a:sym typeface="Lora"/>
            </a:endParaRPr>
          </a:p>
        </p:txBody>
      </p:sp>
      <p:sp>
        <p:nvSpPr>
          <p:cNvPr id="288" name="Google Shape;288;p32"/>
          <p:cNvSpPr txBox="1"/>
          <p:nvPr/>
        </p:nvSpPr>
        <p:spPr>
          <a:xfrm>
            <a:off x="125550" y="3340700"/>
            <a:ext cx="2861400" cy="13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100">
                <a:solidFill>
                  <a:schemeClr val="dk1"/>
                </a:solidFill>
                <a:latin typeface="Lora"/>
                <a:ea typeface="Lora"/>
                <a:cs typeface="Lora"/>
                <a:sym typeface="Lora"/>
              </a:rPr>
              <a:t>Every input should be checked if it contains any script code or any HTML code. Usually, it is checked, if the code contains any special script or HTML brackets – &lt;script&gt;&lt;/script&gt;, &lt;html&gt;&lt;/html&gt;.</a:t>
            </a:r>
            <a:endParaRPr b="1" sz="1100">
              <a:solidFill>
                <a:schemeClr val="dk1"/>
              </a:solidFill>
              <a:latin typeface="Lora"/>
              <a:ea typeface="Lora"/>
              <a:cs typeface="Lora"/>
              <a:sym typeface="Lora"/>
            </a:endParaRPr>
          </a:p>
          <a:p>
            <a:pPr indent="0" lvl="0" marL="0" rtl="0" algn="l">
              <a:spcBef>
                <a:spcPts val="0"/>
              </a:spcBef>
              <a:spcAft>
                <a:spcPts val="0"/>
              </a:spcAft>
              <a:buNone/>
            </a:pPr>
            <a:r>
              <a:t/>
            </a:r>
            <a:endParaRPr b="1" sz="1100">
              <a:solidFill>
                <a:schemeClr val="dk2"/>
              </a:solidFill>
            </a:endParaRPr>
          </a:p>
        </p:txBody>
      </p:sp>
      <p:sp>
        <p:nvSpPr>
          <p:cNvPr id="289" name="Google Shape;289;p32"/>
          <p:cNvSpPr txBox="1"/>
          <p:nvPr/>
        </p:nvSpPr>
        <p:spPr>
          <a:xfrm>
            <a:off x="1418850" y="197125"/>
            <a:ext cx="6021600" cy="6003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Clr>
                <a:schemeClr val="dk1"/>
              </a:buClr>
              <a:buSzPts val="2700"/>
              <a:buFont typeface="Roboto Serif"/>
              <a:buChar char="❖"/>
            </a:pPr>
            <a:r>
              <a:rPr b="1" lang="en-GB" sz="2700" u="sng">
                <a:solidFill>
                  <a:schemeClr val="dk1"/>
                </a:solidFill>
                <a:latin typeface="Roboto Serif"/>
                <a:ea typeface="Roboto Serif"/>
                <a:cs typeface="Roboto Serif"/>
                <a:sym typeface="Roboto Serif"/>
              </a:rPr>
              <a:t>HTML Injection Prevention</a:t>
            </a:r>
            <a:endParaRPr b="1" sz="2700" u="sng">
              <a:solidFill>
                <a:schemeClr val="dk1"/>
              </a:solidFill>
              <a:latin typeface="Roboto Serif"/>
              <a:ea typeface="Roboto Serif"/>
              <a:cs typeface="Roboto Serif"/>
              <a:sym typeface="Roboto Serif"/>
            </a:endParaRPr>
          </a:p>
        </p:txBody>
      </p:sp>
      <p:pic>
        <p:nvPicPr>
          <p:cNvPr id="290" name="Google Shape;290;p32"/>
          <p:cNvPicPr preferRelativeResize="0"/>
          <p:nvPr/>
        </p:nvPicPr>
        <p:blipFill>
          <a:blip r:embed="rId3">
            <a:alphaModFix/>
          </a:blip>
          <a:stretch>
            <a:fillRect/>
          </a:stretch>
        </p:blipFill>
        <p:spPr>
          <a:xfrm>
            <a:off x="3142812" y="1471674"/>
            <a:ext cx="2391625" cy="309798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33"/>
          <p:cNvPicPr preferRelativeResize="0"/>
          <p:nvPr/>
        </p:nvPicPr>
        <p:blipFill>
          <a:blip r:embed="rId3">
            <a:alphaModFix/>
          </a:blip>
          <a:stretch>
            <a:fillRect/>
          </a:stretch>
        </p:blipFill>
        <p:spPr>
          <a:xfrm>
            <a:off x="2547338" y="1377125"/>
            <a:ext cx="4049325" cy="2735050"/>
          </a:xfrm>
          <a:prstGeom prst="rect">
            <a:avLst/>
          </a:prstGeom>
          <a:noFill/>
          <a:ln>
            <a:noFill/>
          </a:ln>
        </p:spPr>
      </p:pic>
      <p:sp>
        <p:nvSpPr>
          <p:cNvPr id="296" name="Google Shape;296;p33"/>
          <p:cNvSpPr/>
          <p:nvPr/>
        </p:nvSpPr>
        <p:spPr>
          <a:xfrm>
            <a:off x="2205725" y="383825"/>
            <a:ext cx="5687700" cy="653100"/>
          </a:xfrm>
          <a:prstGeom prst="round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latin typeface="Roboto Serif"/>
                <a:ea typeface="Roboto Serif"/>
                <a:cs typeface="Roboto Serif"/>
                <a:sym typeface="Roboto Serif"/>
              </a:rPr>
              <a:t>Server Version Disclosure</a:t>
            </a:r>
            <a:endParaRPr b="1" sz="3000">
              <a:latin typeface="Roboto Serif"/>
              <a:ea typeface="Roboto Serif"/>
              <a:cs typeface="Roboto Serif"/>
              <a:sym typeface="Roboto Serif"/>
            </a:endParaRPr>
          </a:p>
        </p:txBody>
      </p:sp>
      <p:sp>
        <p:nvSpPr>
          <p:cNvPr id="297" name="Google Shape;297;p33"/>
          <p:cNvSpPr/>
          <p:nvPr/>
        </p:nvSpPr>
        <p:spPr>
          <a:xfrm>
            <a:off x="981050" y="288575"/>
            <a:ext cx="925200" cy="843600"/>
          </a:xfrm>
          <a:prstGeom prst="ellipse">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latin typeface="Roboto Serif"/>
                <a:ea typeface="Roboto Serif"/>
                <a:cs typeface="Roboto Serif"/>
                <a:sym typeface="Roboto Serif"/>
              </a:rPr>
              <a:t>2</a:t>
            </a:r>
            <a:endParaRPr b="1" sz="3100">
              <a:latin typeface="Roboto Serif"/>
              <a:ea typeface="Roboto Serif"/>
              <a:cs typeface="Roboto Serif"/>
              <a:sym typeface="Roboto Serif"/>
            </a:endParaRPr>
          </a:p>
        </p:txBody>
      </p:sp>
      <p:sp>
        <p:nvSpPr>
          <p:cNvPr id="298" name="Google Shape;298;p33"/>
          <p:cNvSpPr txBox="1"/>
          <p:nvPr/>
        </p:nvSpPr>
        <p:spPr>
          <a:xfrm>
            <a:off x="423175" y="4302700"/>
            <a:ext cx="397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latin typeface="Lora"/>
                <a:ea typeface="Lora"/>
                <a:cs typeface="Lora"/>
                <a:sym typeface="Lora"/>
              </a:rPr>
              <a:t>Website: </a:t>
            </a:r>
            <a:r>
              <a:rPr b="1" lang="en-GB">
                <a:latin typeface="Lora"/>
                <a:ea typeface="Lora"/>
                <a:cs typeface="Lora"/>
                <a:sym typeface="Lora"/>
              </a:rPr>
              <a:t>https://www.iphbooks.com</a:t>
            </a:r>
            <a:endParaRPr b="1">
              <a:latin typeface="Lora"/>
              <a:ea typeface="Lora"/>
              <a:cs typeface="Lora"/>
              <a:sym typeface="Lor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4"/>
          <p:cNvPicPr preferRelativeResize="0"/>
          <p:nvPr/>
        </p:nvPicPr>
        <p:blipFill>
          <a:blip r:embed="rId3">
            <a:alphaModFix/>
          </a:blip>
          <a:stretch>
            <a:fillRect/>
          </a:stretch>
        </p:blipFill>
        <p:spPr>
          <a:xfrm>
            <a:off x="84350" y="1578375"/>
            <a:ext cx="3318425" cy="1986750"/>
          </a:xfrm>
          <a:prstGeom prst="rect">
            <a:avLst/>
          </a:prstGeom>
          <a:noFill/>
          <a:ln>
            <a:noFill/>
          </a:ln>
        </p:spPr>
      </p:pic>
      <p:pic>
        <p:nvPicPr>
          <p:cNvPr id="304" name="Google Shape;304;p34"/>
          <p:cNvPicPr preferRelativeResize="0"/>
          <p:nvPr/>
        </p:nvPicPr>
        <p:blipFill>
          <a:blip r:embed="rId4">
            <a:alphaModFix/>
          </a:blip>
          <a:stretch>
            <a:fillRect/>
          </a:stretch>
        </p:blipFill>
        <p:spPr>
          <a:xfrm>
            <a:off x="3402775" y="215025"/>
            <a:ext cx="936525" cy="930700"/>
          </a:xfrm>
          <a:prstGeom prst="rect">
            <a:avLst/>
          </a:prstGeom>
          <a:noFill/>
          <a:ln>
            <a:noFill/>
          </a:ln>
        </p:spPr>
      </p:pic>
      <p:pic>
        <p:nvPicPr>
          <p:cNvPr id="305" name="Google Shape;305;p34"/>
          <p:cNvPicPr preferRelativeResize="0"/>
          <p:nvPr/>
        </p:nvPicPr>
        <p:blipFill>
          <a:blip r:embed="rId5">
            <a:alphaModFix/>
          </a:blip>
          <a:stretch>
            <a:fillRect/>
          </a:stretch>
        </p:blipFill>
        <p:spPr>
          <a:xfrm>
            <a:off x="3402775" y="1214463"/>
            <a:ext cx="936525" cy="930708"/>
          </a:xfrm>
          <a:prstGeom prst="rect">
            <a:avLst/>
          </a:prstGeom>
          <a:noFill/>
          <a:ln>
            <a:noFill/>
          </a:ln>
        </p:spPr>
      </p:pic>
      <p:pic>
        <p:nvPicPr>
          <p:cNvPr id="306" name="Google Shape;306;p34"/>
          <p:cNvPicPr preferRelativeResize="0"/>
          <p:nvPr/>
        </p:nvPicPr>
        <p:blipFill>
          <a:blip r:embed="rId6">
            <a:alphaModFix/>
          </a:blip>
          <a:stretch>
            <a:fillRect/>
          </a:stretch>
        </p:blipFill>
        <p:spPr>
          <a:xfrm>
            <a:off x="3402775" y="2213888"/>
            <a:ext cx="936525" cy="930708"/>
          </a:xfrm>
          <a:prstGeom prst="rect">
            <a:avLst/>
          </a:prstGeom>
          <a:noFill/>
          <a:ln>
            <a:noFill/>
          </a:ln>
        </p:spPr>
      </p:pic>
      <p:pic>
        <p:nvPicPr>
          <p:cNvPr id="307" name="Google Shape;307;p34"/>
          <p:cNvPicPr preferRelativeResize="0"/>
          <p:nvPr/>
        </p:nvPicPr>
        <p:blipFill>
          <a:blip r:embed="rId7">
            <a:alphaModFix/>
          </a:blip>
          <a:stretch>
            <a:fillRect/>
          </a:stretch>
        </p:blipFill>
        <p:spPr>
          <a:xfrm>
            <a:off x="3402775" y="3213325"/>
            <a:ext cx="936525" cy="930715"/>
          </a:xfrm>
          <a:prstGeom prst="rect">
            <a:avLst/>
          </a:prstGeom>
          <a:noFill/>
          <a:ln>
            <a:noFill/>
          </a:ln>
        </p:spPr>
      </p:pic>
      <p:pic>
        <p:nvPicPr>
          <p:cNvPr id="308" name="Google Shape;308;p34"/>
          <p:cNvPicPr preferRelativeResize="0"/>
          <p:nvPr/>
        </p:nvPicPr>
        <p:blipFill>
          <a:blip r:embed="rId8">
            <a:alphaModFix/>
          </a:blip>
          <a:stretch>
            <a:fillRect/>
          </a:stretch>
        </p:blipFill>
        <p:spPr>
          <a:xfrm>
            <a:off x="3402775" y="4212775"/>
            <a:ext cx="936525" cy="930716"/>
          </a:xfrm>
          <a:prstGeom prst="rect">
            <a:avLst/>
          </a:prstGeom>
          <a:noFill/>
          <a:ln>
            <a:noFill/>
          </a:ln>
        </p:spPr>
      </p:pic>
      <p:sp>
        <p:nvSpPr>
          <p:cNvPr id="309" name="Google Shape;309;p34"/>
          <p:cNvSpPr txBox="1"/>
          <p:nvPr/>
        </p:nvSpPr>
        <p:spPr>
          <a:xfrm>
            <a:off x="4464375" y="215025"/>
            <a:ext cx="2939100" cy="4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Roboto Serif"/>
                <a:ea typeface="Roboto Serif"/>
                <a:cs typeface="Roboto Serif"/>
                <a:sym typeface="Roboto Serif"/>
              </a:rPr>
              <a:t>Target site</a:t>
            </a:r>
            <a:endParaRPr b="1" sz="1800">
              <a:latin typeface="Roboto Serif"/>
              <a:ea typeface="Roboto Serif"/>
              <a:cs typeface="Roboto Serif"/>
              <a:sym typeface="Roboto Serif"/>
            </a:endParaRPr>
          </a:p>
        </p:txBody>
      </p:sp>
      <p:sp>
        <p:nvSpPr>
          <p:cNvPr id="310" name="Google Shape;310;p34"/>
          <p:cNvSpPr txBox="1"/>
          <p:nvPr/>
        </p:nvSpPr>
        <p:spPr>
          <a:xfrm>
            <a:off x="4464375" y="568675"/>
            <a:ext cx="2802900" cy="35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latin typeface="Lora SemiBold"/>
                <a:ea typeface="Lora SemiBold"/>
                <a:cs typeface="Lora SemiBold"/>
                <a:sym typeface="Lora SemiBold"/>
              </a:rPr>
              <a:t>https://www.iphbooks.com/</a:t>
            </a:r>
            <a:endParaRPr>
              <a:solidFill>
                <a:schemeClr val="dk1"/>
              </a:solidFill>
              <a:latin typeface="Lora SemiBold"/>
              <a:ea typeface="Lora SemiBold"/>
              <a:cs typeface="Lora SemiBold"/>
              <a:sym typeface="Lora SemiBold"/>
            </a:endParaRPr>
          </a:p>
          <a:p>
            <a:pPr indent="0" lvl="0" marL="0" rtl="0" algn="l">
              <a:spcBef>
                <a:spcPts val="0"/>
              </a:spcBef>
              <a:spcAft>
                <a:spcPts val="0"/>
              </a:spcAft>
              <a:buNone/>
            </a:pPr>
            <a:r>
              <a:t/>
            </a:r>
            <a:endParaRPr sz="1500">
              <a:latin typeface="Lora SemiBold"/>
              <a:ea typeface="Lora SemiBold"/>
              <a:cs typeface="Lora SemiBold"/>
              <a:sym typeface="Lora SemiBold"/>
            </a:endParaRPr>
          </a:p>
        </p:txBody>
      </p:sp>
      <p:sp>
        <p:nvSpPr>
          <p:cNvPr id="311" name="Google Shape;311;p34"/>
          <p:cNvSpPr txBox="1"/>
          <p:nvPr/>
        </p:nvSpPr>
        <p:spPr>
          <a:xfrm>
            <a:off x="4464375" y="1214475"/>
            <a:ext cx="21090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Vulnerability</a:t>
            </a:r>
            <a:endParaRPr b="1" sz="1600">
              <a:latin typeface="Roboto Serif"/>
              <a:ea typeface="Roboto Serif"/>
              <a:cs typeface="Roboto Serif"/>
              <a:sym typeface="Roboto Serif"/>
            </a:endParaRPr>
          </a:p>
        </p:txBody>
      </p:sp>
      <p:sp>
        <p:nvSpPr>
          <p:cNvPr id="312" name="Google Shape;312;p34"/>
          <p:cNvSpPr txBox="1"/>
          <p:nvPr/>
        </p:nvSpPr>
        <p:spPr>
          <a:xfrm>
            <a:off x="4464375" y="1578375"/>
            <a:ext cx="26397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latin typeface="Lora SemiBold"/>
                <a:ea typeface="Lora SemiBold"/>
                <a:cs typeface="Lora SemiBold"/>
                <a:sym typeface="Lora SemiBold"/>
              </a:rPr>
              <a:t>Server</a:t>
            </a:r>
            <a:r>
              <a:rPr lang="en-GB" sz="1300">
                <a:latin typeface="Lora SemiBold"/>
                <a:ea typeface="Lora SemiBold"/>
                <a:cs typeface="Lora SemiBold"/>
                <a:sym typeface="Lora SemiBold"/>
              </a:rPr>
              <a:t>  version disclosure</a:t>
            </a:r>
            <a:endParaRPr sz="1300">
              <a:latin typeface="Lora SemiBold"/>
              <a:ea typeface="Lora SemiBold"/>
              <a:cs typeface="Lora SemiBold"/>
              <a:sym typeface="Lora SemiBold"/>
            </a:endParaRPr>
          </a:p>
        </p:txBody>
      </p:sp>
      <p:sp>
        <p:nvSpPr>
          <p:cNvPr id="313" name="Google Shape;313;p34"/>
          <p:cNvSpPr txBox="1"/>
          <p:nvPr/>
        </p:nvSpPr>
        <p:spPr>
          <a:xfrm>
            <a:off x="4464375" y="2213900"/>
            <a:ext cx="21909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Severity</a:t>
            </a:r>
            <a:endParaRPr b="1" sz="1600">
              <a:latin typeface="Roboto Serif"/>
              <a:ea typeface="Roboto Serif"/>
              <a:cs typeface="Roboto Serif"/>
              <a:sym typeface="Roboto Serif"/>
            </a:endParaRPr>
          </a:p>
        </p:txBody>
      </p:sp>
      <p:sp>
        <p:nvSpPr>
          <p:cNvPr id="314" name="Google Shape;314;p34"/>
          <p:cNvSpPr txBox="1"/>
          <p:nvPr/>
        </p:nvSpPr>
        <p:spPr>
          <a:xfrm>
            <a:off x="4464375" y="2588075"/>
            <a:ext cx="45507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18CE18"/>
                </a:solidFill>
                <a:latin typeface="Lora SemiBold"/>
                <a:ea typeface="Lora SemiBold"/>
                <a:cs typeface="Lora SemiBold"/>
                <a:sym typeface="Lora SemiBold"/>
              </a:rPr>
              <a:t>Low </a:t>
            </a:r>
            <a:r>
              <a:rPr lang="en-GB" sz="1100">
                <a:solidFill>
                  <a:schemeClr val="dk1"/>
                </a:solidFill>
                <a:latin typeface="Lora SemiBold"/>
                <a:ea typeface="Lora SemiBold"/>
                <a:cs typeface="Lora SemiBold"/>
                <a:sym typeface="Lora SemiBold"/>
              </a:rPr>
              <a:t>(https://bugcrowd.com/vulnerability-rating-taxonomy)</a:t>
            </a:r>
            <a:endParaRPr sz="1100">
              <a:solidFill>
                <a:srgbClr val="18CE18"/>
              </a:solidFill>
              <a:latin typeface="Lora SemiBold"/>
              <a:ea typeface="Lora SemiBold"/>
              <a:cs typeface="Lora SemiBold"/>
              <a:sym typeface="Lora SemiBold"/>
            </a:endParaRPr>
          </a:p>
        </p:txBody>
      </p:sp>
      <p:sp>
        <p:nvSpPr>
          <p:cNvPr id="315" name="Google Shape;315;p34"/>
          <p:cNvSpPr txBox="1"/>
          <p:nvPr/>
        </p:nvSpPr>
        <p:spPr>
          <a:xfrm>
            <a:off x="4464375" y="3144600"/>
            <a:ext cx="18915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Impact</a:t>
            </a:r>
            <a:endParaRPr b="1" sz="1600">
              <a:latin typeface="Roboto Serif"/>
              <a:ea typeface="Roboto Serif"/>
              <a:cs typeface="Roboto Serif"/>
              <a:sym typeface="Roboto Serif"/>
            </a:endParaRPr>
          </a:p>
        </p:txBody>
      </p:sp>
      <p:sp>
        <p:nvSpPr>
          <p:cNvPr id="316" name="Google Shape;316;p34"/>
          <p:cNvSpPr txBox="1"/>
          <p:nvPr/>
        </p:nvSpPr>
        <p:spPr>
          <a:xfrm>
            <a:off x="4529800" y="3502675"/>
            <a:ext cx="4381500" cy="58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Lora SemiBold"/>
                <a:ea typeface="Lora SemiBold"/>
                <a:cs typeface="Lora SemiBold"/>
                <a:sym typeface="Lora SemiBold"/>
              </a:rPr>
              <a:t>An attacker can use the disclosed the information to harvest specific vulnerability for the version identified.</a:t>
            </a:r>
            <a:endParaRPr sz="1200">
              <a:solidFill>
                <a:schemeClr val="dk1"/>
              </a:solidFill>
              <a:latin typeface="Lora SemiBold"/>
              <a:ea typeface="Lora SemiBold"/>
              <a:cs typeface="Lora SemiBold"/>
              <a:sym typeface="Lora SemiBold"/>
            </a:endParaRPr>
          </a:p>
          <a:p>
            <a:pPr indent="0" lvl="0" marL="0" rtl="0" algn="l">
              <a:spcBef>
                <a:spcPts val="0"/>
              </a:spcBef>
              <a:spcAft>
                <a:spcPts val="0"/>
              </a:spcAft>
              <a:buNone/>
            </a:pPr>
            <a:r>
              <a:t/>
            </a:r>
            <a:endParaRPr/>
          </a:p>
        </p:txBody>
      </p:sp>
      <p:sp>
        <p:nvSpPr>
          <p:cNvPr id="317" name="Google Shape;317;p34"/>
          <p:cNvSpPr txBox="1"/>
          <p:nvPr/>
        </p:nvSpPr>
        <p:spPr>
          <a:xfrm>
            <a:off x="4529800" y="4212775"/>
            <a:ext cx="15375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Tools</a:t>
            </a:r>
            <a:endParaRPr b="1" sz="1600">
              <a:latin typeface="Roboto Serif"/>
              <a:ea typeface="Roboto Serif"/>
              <a:cs typeface="Roboto Serif"/>
              <a:sym typeface="Roboto Serif"/>
            </a:endParaRPr>
          </a:p>
        </p:txBody>
      </p:sp>
      <p:sp>
        <p:nvSpPr>
          <p:cNvPr id="318" name="Google Shape;318;p34"/>
          <p:cNvSpPr txBox="1"/>
          <p:nvPr/>
        </p:nvSpPr>
        <p:spPr>
          <a:xfrm>
            <a:off x="4546275" y="4566475"/>
            <a:ext cx="21090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latin typeface="Lora SemiBold"/>
                <a:ea typeface="Lora SemiBold"/>
                <a:cs typeface="Lora SemiBold"/>
                <a:sym typeface="Lora SemiBold"/>
              </a:rPr>
              <a:t> Burp suite</a:t>
            </a:r>
            <a:endParaRPr sz="1300">
              <a:latin typeface="Lora SemiBold"/>
              <a:ea typeface="Lora SemiBold"/>
              <a:cs typeface="Lora SemiBold"/>
              <a:sym typeface="Lora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5"/>
          <p:cNvPicPr preferRelativeResize="0"/>
          <p:nvPr/>
        </p:nvPicPr>
        <p:blipFill>
          <a:blip r:embed="rId3">
            <a:alphaModFix/>
          </a:blip>
          <a:stretch>
            <a:fillRect/>
          </a:stretch>
        </p:blipFill>
        <p:spPr>
          <a:xfrm>
            <a:off x="885150" y="1058000"/>
            <a:ext cx="7373699" cy="3838800"/>
          </a:xfrm>
          <a:prstGeom prst="rect">
            <a:avLst/>
          </a:prstGeom>
          <a:noFill/>
          <a:ln cap="flat" cmpd="sng" w="9525">
            <a:solidFill>
              <a:schemeClr val="dk1"/>
            </a:solidFill>
            <a:prstDash val="solid"/>
            <a:round/>
            <a:headEnd len="sm" w="sm" type="none"/>
            <a:tailEnd len="sm" w="sm" type="none"/>
          </a:ln>
        </p:spPr>
      </p:pic>
      <p:sp>
        <p:nvSpPr>
          <p:cNvPr id="324" name="Google Shape;324;p35"/>
          <p:cNvSpPr/>
          <p:nvPr/>
        </p:nvSpPr>
        <p:spPr>
          <a:xfrm>
            <a:off x="2571750" y="268775"/>
            <a:ext cx="4000500" cy="544200"/>
          </a:xfrm>
          <a:prstGeom prst="round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Lora"/>
                <a:ea typeface="Lora"/>
                <a:cs typeface="Lora"/>
                <a:sym typeface="Lora"/>
              </a:rPr>
              <a:t>Step 1 :- Visit this site</a:t>
            </a:r>
            <a:endParaRPr b="1" sz="1600">
              <a:latin typeface="Lora"/>
              <a:ea typeface="Lora"/>
              <a:cs typeface="Lora"/>
              <a:sym typeface="Lor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36"/>
          <p:cNvPicPr preferRelativeResize="0"/>
          <p:nvPr/>
        </p:nvPicPr>
        <p:blipFill>
          <a:blip r:embed="rId3">
            <a:alphaModFix/>
          </a:blip>
          <a:stretch>
            <a:fillRect/>
          </a:stretch>
        </p:blipFill>
        <p:spPr>
          <a:xfrm>
            <a:off x="533488" y="1044375"/>
            <a:ext cx="8077025" cy="3946725"/>
          </a:xfrm>
          <a:prstGeom prst="rect">
            <a:avLst/>
          </a:prstGeom>
          <a:noFill/>
          <a:ln cap="flat" cmpd="sng" w="9525">
            <a:solidFill>
              <a:schemeClr val="dk1"/>
            </a:solidFill>
            <a:prstDash val="solid"/>
            <a:round/>
            <a:headEnd len="sm" w="sm" type="none"/>
            <a:tailEnd len="sm" w="sm" type="none"/>
          </a:ln>
        </p:spPr>
      </p:pic>
      <p:sp>
        <p:nvSpPr>
          <p:cNvPr id="330" name="Google Shape;330;p36"/>
          <p:cNvSpPr/>
          <p:nvPr/>
        </p:nvSpPr>
        <p:spPr>
          <a:xfrm>
            <a:off x="1251900" y="336825"/>
            <a:ext cx="6640200" cy="435300"/>
          </a:xfrm>
          <a:prstGeom prst="round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600">
                <a:solidFill>
                  <a:schemeClr val="dk1"/>
                </a:solidFill>
                <a:latin typeface="Lora"/>
                <a:ea typeface="Lora"/>
                <a:cs typeface="Lora"/>
                <a:sym typeface="Lora"/>
              </a:rPr>
              <a:t>Step 2:- Here we have capture the request and sent it to Repeater</a:t>
            </a:r>
            <a:endParaRPr b="1" sz="1600">
              <a:solidFill>
                <a:schemeClr val="dk1"/>
              </a:solidFill>
              <a:latin typeface="Lora"/>
              <a:ea typeface="Lora"/>
              <a:cs typeface="Lora"/>
              <a:sym typeface="Lor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7"/>
          <p:cNvPicPr preferRelativeResize="0"/>
          <p:nvPr/>
        </p:nvPicPr>
        <p:blipFill>
          <a:blip r:embed="rId3">
            <a:alphaModFix/>
          </a:blip>
          <a:stretch>
            <a:fillRect/>
          </a:stretch>
        </p:blipFill>
        <p:spPr>
          <a:xfrm>
            <a:off x="530675" y="1055425"/>
            <a:ext cx="8082625" cy="3835075"/>
          </a:xfrm>
          <a:prstGeom prst="rect">
            <a:avLst/>
          </a:prstGeom>
          <a:noFill/>
          <a:ln cap="flat" cmpd="sng" w="9525">
            <a:solidFill>
              <a:schemeClr val="dk1"/>
            </a:solidFill>
            <a:prstDash val="solid"/>
            <a:round/>
            <a:headEnd len="sm" w="sm" type="none"/>
            <a:tailEnd len="sm" w="sm" type="none"/>
          </a:ln>
        </p:spPr>
      </p:pic>
      <p:sp>
        <p:nvSpPr>
          <p:cNvPr id="336" name="Google Shape;336;p37"/>
          <p:cNvSpPr/>
          <p:nvPr/>
        </p:nvSpPr>
        <p:spPr>
          <a:xfrm>
            <a:off x="1149900" y="207900"/>
            <a:ext cx="6844200" cy="530700"/>
          </a:xfrm>
          <a:prstGeom prst="round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600">
                <a:solidFill>
                  <a:schemeClr val="dk1"/>
                </a:solidFill>
                <a:latin typeface="Lora"/>
                <a:ea typeface="Lora"/>
                <a:cs typeface="Lora"/>
                <a:sym typeface="Lora"/>
              </a:rPr>
              <a:t>Step 3 :- Now in repeater click on send and then we can see the server version of the site.</a:t>
            </a:r>
            <a:endParaRPr b="1" sz="1600">
              <a:solidFill>
                <a:schemeClr val="dk1"/>
              </a:solidFill>
              <a:latin typeface="Lora"/>
              <a:ea typeface="Lora"/>
              <a:cs typeface="Lora"/>
              <a:sym typeface="Lor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8"/>
          <p:cNvSpPr/>
          <p:nvPr/>
        </p:nvSpPr>
        <p:spPr>
          <a:xfrm>
            <a:off x="1083500" y="241850"/>
            <a:ext cx="7153200" cy="576300"/>
          </a:xfrm>
          <a:prstGeom prst="round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Lora"/>
                <a:ea typeface="Lora"/>
                <a:cs typeface="Lora"/>
                <a:sym typeface="Lora"/>
              </a:rPr>
              <a:t>Step 4 :- As a result,we can see the server apache version of the site.</a:t>
            </a:r>
            <a:endParaRPr b="1" sz="1600">
              <a:latin typeface="Lora"/>
              <a:ea typeface="Lora"/>
              <a:cs typeface="Lora"/>
              <a:sym typeface="Lora"/>
            </a:endParaRPr>
          </a:p>
        </p:txBody>
      </p:sp>
      <p:pic>
        <p:nvPicPr>
          <p:cNvPr id="342" name="Google Shape;342;p38"/>
          <p:cNvPicPr preferRelativeResize="0"/>
          <p:nvPr/>
        </p:nvPicPr>
        <p:blipFill>
          <a:blip r:embed="rId3">
            <a:alphaModFix/>
          </a:blip>
          <a:stretch>
            <a:fillRect/>
          </a:stretch>
        </p:blipFill>
        <p:spPr>
          <a:xfrm>
            <a:off x="240500" y="940800"/>
            <a:ext cx="8839201" cy="388761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39"/>
          <p:cNvPicPr preferRelativeResize="0"/>
          <p:nvPr/>
        </p:nvPicPr>
        <p:blipFill>
          <a:blip r:embed="rId3">
            <a:alphaModFix/>
          </a:blip>
          <a:stretch>
            <a:fillRect/>
          </a:stretch>
        </p:blipFill>
        <p:spPr>
          <a:xfrm>
            <a:off x="734550" y="3907650"/>
            <a:ext cx="868925" cy="868925"/>
          </a:xfrm>
          <a:prstGeom prst="rect">
            <a:avLst/>
          </a:prstGeom>
          <a:noFill/>
          <a:ln>
            <a:noFill/>
          </a:ln>
        </p:spPr>
      </p:pic>
      <p:sp>
        <p:nvSpPr>
          <p:cNvPr id="348" name="Google Shape;348;p39"/>
          <p:cNvSpPr txBox="1"/>
          <p:nvPr/>
        </p:nvSpPr>
        <p:spPr>
          <a:xfrm>
            <a:off x="1945650" y="1513188"/>
            <a:ext cx="6059400" cy="61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300">
                <a:solidFill>
                  <a:schemeClr val="dk1"/>
                </a:solidFill>
                <a:latin typeface="Lora"/>
                <a:ea typeface="Lora"/>
                <a:cs typeface="Lora"/>
                <a:sym typeface="Lora"/>
              </a:rPr>
              <a:t>Properly setting authentication cookies with Same Site Strict, unless they explicitly need None</a:t>
            </a:r>
            <a:endParaRPr b="1" sz="1300">
              <a:solidFill>
                <a:schemeClr val="dk1"/>
              </a:solidFill>
              <a:latin typeface="Lora"/>
              <a:ea typeface="Lora"/>
              <a:cs typeface="Lora"/>
              <a:sym typeface="Lora"/>
            </a:endParaRPr>
          </a:p>
        </p:txBody>
      </p:sp>
      <p:sp>
        <p:nvSpPr>
          <p:cNvPr id="349" name="Google Shape;349;p39"/>
          <p:cNvSpPr txBox="1"/>
          <p:nvPr/>
        </p:nvSpPr>
        <p:spPr>
          <a:xfrm>
            <a:off x="1945650" y="2896375"/>
            <a:ext cx="6523800" cy="45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300">
                <a:solidFill>
                  <a:schemeClr val="dk1"/>
                </a:solidFill>
                <a:latin typeface="Lora"/>
                <a:ea typeface="Lora"/>
                <a:cs typeface="Lora"/>
                <a:sym typeface="Lora"/>
              </a:rPr>
              <a:t>Simply need to re</a:t>
            </a:r>
            <a:r>
              <a:rPr b="1" lang="en-GB" sz="1300">
                <a:solidFill>
                  <a:schemeClr val="dk1"/>
                </a:solidFill>
                <a:latin typeface="Lora"/>
                <a:ea typeface="Lora"/>
                <a:cs typeface="Lora"/>
                <a:sym typeface="Lora"/>
              </a:rPr>
              <a:t>configure</a:t>
            </a:r>
            <a:r>
              <a:rPr b="1" lang="en-GB" sz="1300">
                <a:solidFill>
                  <a:schemeClr val="dk1"/>
                </a:solidFill>
                <a:latin typeface="Lora"/>
                <a:ea typeface="Lora"/>
                <a:cs typeface="Lora"/>
                <a:sym typeface="Lora"/>
              </a:rPr>
              <a:t> the web server and, if necessary, restart it.</a:t>
            </a:r>
            <a:endParaRPr b="1" sz="1300">
              <a:solidFill>
                <a:schemeClr val="dk1"/>
              </a:solidFill>
              <a:latin typeface="Lora"/>
              <a:ea typeface="Lora"/>
              <a:cs typeface="Lora"/>
              <a:sym typeface="Lora"/>
            </a:endParaRPr>
          </a:p>
        </p:txBody>
      </p:sp>
      <p:sp>
        <p:nvSpPr>
          <p:cNvPr id="350" name="Google Shape;350;p39"/>
          <p:cNvSpPr txBox="1"/>
          <p:nvPr/>
        </p:nvSpPr>
        <p:spPr>
          <a:xfrm>
            <a:off x="1895550" y="4116338"/>
            <a:ext cx="6624000" cy="45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300">
                <a:solidFill>
                  <a:schemeClr val="dk1"/>
                </a:solidFill>
                <a:latin typeface="Lora"/>
                <a:ea typeface="Lora"/>
                <a:cs typeface="Lora"/>
                <a:sym typeface="Lora"/>
              </a:rPr>
              <a:t>Resolve misconfigurations and uninstall high-risk software.</a:t>
            </a:r>
            <a:endParaRPr b="1" sz="1300">
              <a:solidFill>
                <a:schemeClr val="dk1"/>
              </a:solidFill>
              <a:latin typeface="Lora"/>
              <a:ea typeface="Lora"/>
              <a:cs typeface="Lora"/>
              <a:sym typeface="Lora"/>
            </a:endParaRPr>
          </a:p>
          <a:p>
            <a:pPr indent="0" lvl="0" marL="0" rtl="0" algn="l">
              <a:spcBef>
                <a:spcPts val="0"/>
              </a:spcBef>
              <a:spcAft>
                <a:spcPts val="0"/>
              </a:spcAft>
              <a:buNone/>
            </a:pPr>
            <a:r>
              <a:t/>
            </a:r>
            <a:endParaRPr b="1" sz="1300">
              <a:solidFill>
                <a:schemeClr val="dk2"/>
              </a:solidFill>
              <a:latin typeface="Lora"/>
              <a:ea typeface="Lora"/>
              <a:cs typeface="Lora"/>
              <a:sym typeface="Lora"/>
            </a:endParaRPr>
          </a:p>
        </p:txBody>
      </p:sp>
      <p:sp>
        <p:nvSpPr>
          <p:cNvPr id="351" name="Google Shape;351;p39"/>
          <p:cNvSpPr txBox="1"/>
          <p:nvPr/>
        </p:nvSpPr>
        <p:spPr>
          <a:xfrm>
            <a:off x="559375" y="312350"/>
            <a:ext cx="7100700" cy="5694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dk1"/>
              </a:buClr>
              <a:buSzPts val="2500"/>
              <a:buFont typeface="Roboto Serif"/>
              <a:buChar char="❖"/>
            </a:pPr>
            <a:r>
              <a:rPr b="1" lang="en-GB" sz="2500" u="sng">
                <a:solidFill>
                  <a:schemeClr val="dk1"/>
                </a:solidFill>
                <a:latin typeface="Roboto Serif"/>
                <a:ea typeface="Roboto Serif"/>
                <a:cs typeface="Roboto Serif"/>
                <a:sym typeface="Roboto Serif"/>
              </a:rPr>
              <a:t>Server Version Disclosure  Prevention</a:t>
            </a:r>
            <a:endParaRPr b="1" sz="2500" u="sng">
              <a:solidFill>
                <a:schemeClr val="dk1"/>
              </a:solidFill>
              <a:latin typeface="Roboto Serif"/>
              <a:ea typeface="Roboto Serif"/>
              <a:cs typeface="Roboto Serif"/>
              <a:sym typeface="Roboto Serif"/>
            </a:endParaRPr>
          </a:p>
        </p:txBody>
      </p:sp>
      <p:pic>
        <p:nvPicPr>
          <p:cNvPr id="352" name="Google Shape;352;p39"/>
          <p:cNvPicPr preferRelativeResize="0"/>
          <p:nvPr/>
        </p:nvPicPr>
        <p:blipFill>
          <a:blip r:embed="rId4">
            <a:alphaModFix/>
          </a:blip>
          <a:stretch>
            <a:fillRect/>
          </a:stretch>
        </p:blipFill>
        <p:spPr>
          <a:xfrm>
            <a:off x="734550" y="1386075"/>
            <a:ext cx="868925" cy="868925"/>
          </a:xfrm>
          <a:prstGeom prst="rect">
            <a:avLst/>
          </a:prstGeom>
          <a:noFill/>
          <a:ln>
            <a:noFill/>
          </a:ln>
        </p:spPr>
      </p:pic>
      <p:pic>
        <p:nvPicPr>
          <p:cNvPr id="353" name="Google Shape;353;p39"/>
          <p:cNvPicPr preferRelativeResize="0"/>
          <p:nvPr/>
        </p:nvPicPr>
        <p:blipFill>
          <a:blip r:embed="rId5">
            <a:alphaModFix/>
          </a:blip>
          <a:stretch>
            <a:fillRect/>
          </a:stretch>
        </p:blipFill>
        <p:spPr>
          <a:xfrm>
            <a:off x="734550" y="2590400"/>
            <a:ext cx="868925" cy="868925"/>
          </a:xfrm>
          <a:prstGeom prst="rect">
            <a:avLst/>
          </a:prstGeom>
          <a:noFill/>
          <a:ln>
            <a:noFill/>
          </a:ln>
        </p:spPr>
      </p:pic>
      <p:pic>
        <p:nvPicPr>
          <p:cNvPr id="354" name="Google Shape;354;p39"/>
          <p:cNvPicPr preferRelativeResize="0"/>
          <p:nvPr/>
        </p:nvPicPr>
        <p:blipFill>
          <a:blip r:embed="rId6">
            <a:alphaModFix/>
          </a:blip>
          <a:stretch>
            <a:fillRect/>
          </a:stretch>
        </p:blipFill>
        <p:spPr>
          <a:xfrm>
            <a:off x="964275" y="4122213"/>
            <a:ext cx="409470" cy="439800"/>
          </a:xfrm>
          <a:prstGeom prst="rect">
            <a:avLst/>
          </a:prstGeom>
          <a:noFill/>
          <a:ln>
            <a:noFill/>
          </a:ln>
        </p:spPr>
      </p:pic>
      <p:pic>
        <p:nvPicPr>
          <p:cNvPr id="355" name="Google Shape;355;p39"/>
          <p:cNvPicPr preferRelativeResize="0"/>
          <p:nvPr/>
        </p:nvPicPr>
        <p:blipFill>
          <a:blip r:embed="rId7">
            <a:alphaModFix/>
          </a:blip>
          <a:stretch>
            <a:fillRect/>
          </a:stretch>
        </p:blipFill>
        <p:spPr>
          <a:xfrm>
            <a:off x="911838" y="2861423"/>
            <a:ext cx="514350" cy="439807"/>
          </a:xfrm>
          <a:prstGeom prst="rect">
            <a:avLst/>
          </a:prstGeom>
          <a:noFill/>
          <a:ln>
            <a:noFill/>
          </a:ln>
        </p:spPr>
      </p:pic>
      <p:pic>
        <p:nvPicPr>
          <p:cNvPr id="356" name="Google Shape;356;p39"/>
          <p:cNvPicPr preferRelativeResize="0"/>
          <p:nvPr/>
        </p:nvPicPr>
        <p:blipFill>
          <a:blip r:embed="rId8">
            <a:alphaModFix/>
          </a:blip>
          <a:stretch>
            <a:fillRect/>
          </a:stretch>
        </p:blipFill>
        <p:spPr>
          <a:xfrm>
            <a:off x="964275" y="1630937"/>
            <a:ext cx="409475" cy="409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40"/>
          <p:cNvPicPr preferRelativeResize="0"/>
          <p:nvPr/>
        </p:nvPicPr>
        <p:blipFill>
          <a:blip r:embed="rId3">
            <a:alphaModFix/>
          </a:blip>
          <a:stretch>
            <a:fillRect/>
          </a:stretch>
        </p:blipFill>
        <p:spPr>
          <a:xfrm>
            <a:off x="313000" y="924750"/>
            <a:ext cx="8518000" cy="3998875"/>
          </a:xfrm>
          <a:prstGeom prst="rect">
            <a:avLst/>
          </a:prstGeom>
          <a:noFill/>
          <a:ln>
            <a:noFill/>
          </a:ln>
        </p:spPr>
      </p:pic>
      <p:sp>
        <p:nvSpPr>
          <p:cNvPr id="362" name="Google Shape;362;p40"/>
          <p:cNvSpPr/>
          <p:nvPr/>
        </p:nvSpPr>
        <p:spPr>
          <a:xfrm>
            <a:off x="2201625" y="151750"/>
            <a:ext cx="5604300" cy="6540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latin typeface="Roboto Serif"/>
                <a:ea typeface="Roboto Serif"/>
                <a:cs typeface="Roboto Serif"/>
                <a:sym typeface="Roboto Serif"/>
              </a:rPr>
              <a:t>Directory Traversal</a:t>
            </a:r>
            <a:endParaRPr b="1" sz="3000">
              <a:latin typeface="Roboto Serif"/>
              <a:ea typeface="Roboto Serif"/>
              <a:cs typeface="Roboto Serif"/>
              <a:sym typeface="Roboto Serif"/>
            </a:endParaRPr>
          </a:p>
        </p:txBody>
      </p:sp>
      <p:sp>
        <p:nvSpPr>
          <p:cNvPr id="363" name="Google Shape;363;p40"/>
          <p:cNvSpPr/>
          <p:nvPr/>
        </p:nvSpPr>
        <p:spPr>
          <a:xfrm>
            <a:off x="1071850" y="92275"/>
            <a:ext cx="847200" cy="772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latin typeface="Roboto Serif"/>
                <a:ea typeface="Roboto Serif"/>
                <a:cs typeface="Roboto Serif"/>
                <a:sym typeface="Roboto Serif"/>
              </a:rPr>
              <a:t>3</a:t>
            </a:r>
            <a:endParaRPr b="1" sz="3000">
              <a:latin typeface="Roboto Serif"/>
              <a:ea typeface="Roboto Serif"/>
              <a:cs typeface="Roboto Serif"/>
              <a:sym typeface="Roboto Serif"/>
            </a:endParaRPr>
          </a:p>
        </p:txBody>
      </p:sp>
      <p:sp>
        <p:nvSpPr>
          <p:cNvPr id="364" name="Google Shape;364;p40"/>
          <p:cNvSpPr txBox="1"/>
          <p:nvPr/>
        </p:nvSpPr>
        <p:spPr>
          <a:xfrm>
            <a:off x="685325" y="1385575"/>
            <a:ext cx="37164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ora"/>
                <a:ea typeface="Lora"/>
                <a:cs typeface="Lora"/>
                <a:sym typeface="Lora"/>
              </a:rPr>
              <a:t>Website:</a:t>
            </a:r>
            <a:r>
              <a:rPr b="1" lang="en-GB" sz="1700">
                <a:latin typeface="Lora"/>
                <a:ea typeface="Lora"/>
                <a:cs typeface="Lora"/>
                <a:sym typeface="Lora"/>
              </a:rPr>
              <a:t> </a:t>
            </a:r>
            <a:r>
              <a:rPr lang="en-GB" sz="1600">
                <a:solidFill>
                  <a:schemeClr val="dk1"/>
                </a:solidFill>
                <a:latin typeface="Lora SemiBold"/>
                <a:ea typeface="Lora SemiBold"/>
                <a:cs typeface="Lora SemiBold"/>
                <a:sym typeface="Lora SemiBold"/>
              </a:rPr>
              <a:t>www.mim.ac.mw</a:t>
            </a:r>
            <a:endParaRPr sz="800">
              <a:solidFill>
                <a:schemeClr val="dk1"/>
              </a:solidFill>
              <a:latin typeface="Lora SemiBold"/>
              <a:ea typeface="Lora SemiBold"/>
              <a:cs typeface="Lora SemiBold"/>
              <a:sym typeface="Lora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1"/>
          <p:cNvPicPr preferRelativeResize="0"/>
          <p:nvPr/>
        </p:nvPicPr>
        <p:blipFill>
          <a:blip r:embed="rId3">
            <a:alphaModFix/>
          </a:blip>
          <a:stretch>
            <a:fillRect/>
          </a:stretch>
        </p:blipFill>
        <p:spPr>
          <a:xfrm>
            <a:off x="3824050" y="152400"/>
            <a:ext cx="982975" cy="976875"/>
          </a:xfrm>
          <a:prstGeom prst="rect">
            <a:avLst/>
          </a:prstGeom>
          <a:noFill/>
          <a:ln>
            <a:noFill/>
          </a:ln>
        </p:spPr>
      </p:pic>
      <p:pic>
        <p:nvPicPr>
          <p:cNvPr id="370" name="Google Shape;370;p41"/>
          <p:cNvPicPr preferRelativeResize="0"/>
          <p:nvPr/>
        </p:nvPicPr>
        <p:blipFill>
          <a:blip r:embed="rId4">
            <a:alphaModFix/>
          </a:blip>
          <a:stretch>
            <a:fillRect/>
          </a:stretch>
        </p:blipFill>
        <p:spPr>
          <a:xfrm>
            <a:off x="3824050" y="1181050"/>
            <a:ext cx="982975" cy="976869"/>
          </a:xfrm>
          <a:prstGeom prst="rect">
            <a:avLst/>
          </a:prstGeom>
          <a:noFill/>
          <a:ln>
            <a:noFill/>
          </a:ln>
        </p:spPr>
      </p:pic>
      <p:pic>
        <p:nvPicPr>
          <p:cNvPr id="371" name="Google Shape;371;p41"/>
          <p:cNvPicPr preferRelativeResize="0"/>
          <p:nvPr/>
        </p:nvPicPr>
        <p:blipFill>
          <a:blip r:embed="rId5">
            <a:alphaModFix/>
          </a:blip>
          <a:stretch>
            <a:fillRect/>
          </a:stretch>
        </p:blipFill>
        <p:spPr>
          <a:xfrm>
            <a:off x="3824050" y="2157925"/>
            <a:ext cx="982975" cy="976869"/>
          </a:xfrm>
          <a:prstGeom prst="rect">
            <a:avLst/>
          </a:prstGeom>
          <a:noFill/>
          <a:ln>
            <a:noFill/>
          </a:ln>
        </p:spPr>
      </p:pic>
      <p:pic>
        <p:nvPicPr>
          <p:cNvPr id="372" name="Google Shape;372;p41"/>
          <p:cNvPicPr preferRelativeResize="0"/>
          <p:nvPr/>
        </p:nvPicPr>
        <p:blipFill>
          <a:blip r:embed="rId6">
            <a:alphaModFix/>
          </a:blip>
          <a:stretch>
            <a:fillRect/>
          </a:stretch>
        </p:blipFill>
        <p:spPr>
          <a:xfrm>
            <a:off x="3824050" y="3186575"/>
            <a:ext cx="982975" cy="976869"/>
          </a:xfrm>
          <a:prstGeom prst="rect">
            <a:avLst/>
          </a:prstGeom>
          <a:noFill/>
          <a:ln>
            <a:noFill/>
          </a:ln>
        </p:spPr>
      </p:pic>
      <p:pic>
        <p:nvPicPr>
          <p:cNvPr id="373" name="Google Shape;373;p41"/>
          <p:cNvPicPr preferRelativeResize="0"/>
          <p:nvPr/>
        </p:nvPicPr>
        <p:blipFill>
          <a:blip r:embed="rId7">
            <a:alphaModFix/>
          </a:blip>
          <a:stretch>
            <a:fillRect/>
          </a:stretch>
        </p:blipFill>
        <p:spPr>
          <a:xfrm>
            <a:off x="3824051" y="4163450"/>
            <a:ext cx="982975" cy="976856"/>
          </a:xfrm>
          <a:prstGeom prst="rect">
            <a:avLst/>
          </a:prstGeom>
          <a:noFill/>
          <a:ln>
            <a:noFill/>
          </a:ln>
        </p:spPr>
      </p:pic>
      <p:pic>
        <p:nvPicPr>
          <p:cNvPr id="374" name="Google Shape;374;p41"/>
          <p:cNvPicPr preferRelativeResize="0"/>
          <p:nvPr/>
        </p:nvPicPr>
        <p:blipFill>
          <a:blip r:embed="rId8">
            <a:alphaModFix/>
          </a:blip>
          <a:stretch>
            <a:fillRect/>
          </a:stretch>
        </p:blipFill>
        <p:spPr>
          <a:xfrm>
            <a:off x="67300" y="1697362"/>
            <a:ext cx="3619024" cy="1897996"/>
          </a:xfrm>
          <a:prstGeom prst="rect">
            <a:avLst/>
          </a:prstGeom>
          <a:noFill/>
          <a:ln>
            <a:noFill/>
          </a:ln>
        </p:spPr>
      </p:pic>
      <p:sp>
        <p:nvSpPr>
          <p:cNvPr id="375" name="Google Shape;375;p41"/>
          <p:cNvSpPr txBox="1"/>
          <p:nvPr/>
        </p:nvSpPr>
        <p:spPr>
          <a:xfrm>
            <a:off x="4873750" y="145225"/>
            <a:ext cx="29583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Target site</a:t>
            </a:r>
            <a:endParaRPr b="1" sz="1600">
              <a:latin typeface="Roboto Serif"/>
              <a:ea typeface="Roboto Serif"/>
              <a:cs typeface="Roboto Serif"/>
              <a:sym typeface="Roboto Serif"/>
            </a:endParaRPr>
          </a:p>
        </p:txBody>
      </p:sp>
      <p:sp>
        <p:nvSpPr>
          <p:cNvPr id="376" name="Google Shape;376;p41"/>
          <p:cNvSpPr txBox="1"/>
          <p:nvPr/>
        </p:nvSpPr>
        <p:spPr>
          <a:xfrm>
            <a:off x="4873750" y="516925"/>
            <a:ext cx="28542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700">
                <a:solidFill>
                  <a:schemeClr val="dk1"/>
                </a:solidFill>
                <a:latin typeface="Lora"/>
                <a:ea typeface="Lora"/>
                <a:cs typeface="Lora"/>
                <a:sym typeface="Lora"/>
              </a:rPr>
              <a:t> </a:t>
            </a:r>
            <a:r>
              <a:rPr lang="en-GB" sz="1500">
                <a:solidFill>
                  <a:schemeClr val="dk1"/>
                </a:solidFill>
                <a:latin typeface="Lora SemiBold"/>
                <a:ea typeface="Lora SemiBold"/>
                <a:cs typeface="Lora SemiBold"/>
                <a:sym typeface="Lora SemiBold"/>
              </a:rPr>
              <a:t>www.mim.ac.mw</a:t>
            </a:r>
            <a:endParaRPr sz="1100">
              <a:latin typeface="Lora SemiBold"/>
              <a:ea typeface="Lora SemiBold"/>
              <a:cs typeface="Lora SemiBold"/>
              <a:sym typeface="Lora SemiBold"/>
            </a:endParaRPr>
          </a:p>
        </p:txBody>
      </p:sp>
      <p:sp>
        <p:nvSpPr>
          <p:cNvPr id="377" name="Google Shape;377;p41"/>
          <p:cNvSpPr txBox="1"/>
          <p:nvPr/>
        </p:nvSpPr>
        <p:spPr>
          <a:xfrm>
            <a:off x="4933150" y="1181075"/>
            <a:ext cx="26163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Vulnerability</a:t>
            </a:r>
            <a:endParaRPr b="1" sz="1600">
              <a:latin typeface="Roboto Serif"/>
              <a:ea typeface="Roboto Serif"/>
              <a:cs typeface="Roboto Serif"/>
              <a:sym typeface="Roboto Serif"/>
            </a:endParaRPr>
          </a:p>
        </p:txBody>
      </p:sp>
      <p:sp>
        <p:nvSpPr>
          <p:cNvPr id="378" name="Google Shape;378;p41"/>
          <p:cNvSpPr txBox="1"/>
          <p:nvPr/>
        </p:nvSpPr>
        <p:spPr>
          <a:xfrm>
            <a:off x="4992700" y="1552750"/>
            <a:ext cx="26163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Lora SemiBold"/>
                <a:ea typeface="Lora SemiBold"/>
                <a:cs typeface="Lora SemiBold"/>
                <a:sym typeface="Lora SemiBold"/>
              </a:rPr>
              <a:t>Directory Traversal</a:t>
            </a:r>
            <a:endParaRPr sz="1200">
              <a:latin typeface="Lora SemiBold"/>
              <a:ea typeface="Lora SemiBold"/>
              <a:cs typeface="Lora SemiBold"/>
              <a:sym typeface="Lora SemiBold"/>
            </a:endParaRPr>
          </a:p>
        </p:txBody>
      </p:sp>
      <p:sp>
        <p:nvSpPr>
          <p:cNvPr id="379" name="Google Shape;379;p41"/>
          <p:cNvSpPr txBox="1"/>
          <p:nvPr/>
        </p:nvSpPr>
        <p:spPr>
          <a:xfrm>
            <a:off x="4873750" y="2094963"/>
            <a:ext cx="2445300" cy="5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Severity</a:t>
            </a:r>
            <a:endParaRPr b="1" sz="1600">
              <a:latin typeface="Roboto Serif"/>
              <a:ea typeface="Roboto Serif"/>
              <a:cs typeface="Roboto Serif"/>
              <a:sym typeface="Roboto Serif"/>
            </a:endParaRPr>
          </a:p>
        </p:txBody>
      </p:sp>
      <p:sp>
        <p:nvSpPr>
          <p:cNvPr id="380" name="Google Shape;380;p41"/>
          <p:cNvSpPr txBox="1"/>
          <p:nvPr/>
        </p:nvSpPr>
        <p:spPr>
          <a:xfrm>
            <a:off x="4807025" y="2517775"/>
            <a:ext cx="53031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F1C232"/>
                </a:solidFill>
                <a:latin typeface="Lora"/>
                <a:ea typeface="Lora"/>
                <a:cs typeface="Lora"/>
                <a:sym typeface="Lora"/>
              </a:rPr>
              <a:t>Medium </a:t>
            </a:r>
            <a:r>
              <a:rPr b="1" lang="en-GB" sz="1000">
                <a:solidFill>
                  <a:schemeClr val="dk1"/>
                </a:solidFill>
                <a:latin typeface="Lora"/>
                <a:ea typeface="Lora"/>
                <a:cs typeface="Lora"/>
                <a:sym typeface="Lora"/>
              </a:rPr>
              <a:t>(https://bugcrowd.com/vulnerability-rating-taxonomy)</a:t>
            </a:r>
            <a:endParaRPr b="1" sz="1100">
              <a:solidFill>
                <a:srgbClr val="F1C232"/>
              </a:solidFill>
              <a:latin typeface="Lora"/>
              <a:ea typeface="Lora"/>
              <a:cs typeface="Lora"/>
              <a:sym typeface="Lora"/>
            </a:endParaRPr>
          </a:p>
        </p:txBody>
      </p:sp>
      <p:sp>
        <p:nvSpPr>
          <p:cNvPr id="381" name="Google Shape;381;p41"/>
          <p:cNvSpPr txBox="1"/>
          <p:nvPr/>
        </p:nvSpPr>
        <p:spPr>
          <a:xfrm>
            <a:off x="4944750" y="3142663"/>
            <a:ext cx="21555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Impact</a:t>
            </a:r>
            <a:endParaRPr b="1" sz="1600">
              <a:latin typeface="Roboto Serif"/>
              <a:ea typeface="Roboto Serif"/>
              <a:cs typeface="Roboto Serif"/>
              <a:sym typeface="Roboto Serif"/>
            </a:endParaRPr>
          </a:p>
        </p:txBody>
      </p:sp>
      <p:sp>
        <p:nvSpPr>
          <p:cNvPr id="382" name="Google Shape;382;p41"/>
          <p:cNvSpPr txBox="1"/>
          <p:nvPr/>
        </p:nvSpPr>
        <p:spPr>
          <a:xfrm>
            <a:off x="4814200" y="3616588"/>
            <a:ext cx="28542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latin typeface="Lora SemiBold"/>
                <a:ea typeface="Lora SemiBold"/>
                <a:cs typeface="Lora SemiBold"/>
                <a:sym typeface="Lora SemiBold"/>
              </a:rPr>
              <a:t>Access to sensitive information.</a:t>
            </a:r>
            <a:endParaRPr sz="1300">
              <a:latin typeface="Lora SemiBold"/>
              <a:ea typeface="Lora SemiBold"/>
              <a:cs typeface="Lora SemiBold"/>
              <a:sym typeface="Lora SemiBold"/>
            </a:endParaRPr>
          </a:p>
        </p:txBody>
      </p:sp>
      <p:sp>
        <p:nvSpPr>
          <p:cNvPr id="383" name="Google Shape;383;p41"/>
          <p:cNvSpPr txBox="1"/>
          <p:nvPr/>
        </p:nvSpPr>
        <p:spPr>
          <a:xfrm>
            <a:off x="4873750" y="4163450"/>
            <a:ext cx="24453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Tools</a:t>
            </a:r>
            <a:endParaRPr b="1" sz="1600">
              <a:latin typeface="Roboto Serif"/>
              <a:ea typeface="Roboto Serif"/>
              <a:cs typeface="Roboto Serif"/>
              <a:sym typeface="Roboto Serif"/>
            </a:endParaRPr>
          </a:p>
        </p:txBody>
      </p:sp>
      <p:sp>
        <p:nvSpPr>
          <p:cNvPr id="384" name="Google Shape;384;p41"/>
          <p:cNvSpPr txBox="1"/>
          <p:nvPr/>
        </p:nvSpPr>
        <p:spPr>
          <a:xfrm>
            <a:off x="4866150" y="4564475"/>
            <a:ext cx="14568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Lora SemiBold"/>
                <a:ea typeface="Lora SemiBold"/>
                <a:cs typeface="Lora SemiBold"/>
                <a:sym typeface="Lora SemiBold"/>
              </a:rPr>
              <a:t>Nmap</a:t>
            </a:r>
            <a:endParaRPr sz="1200">
              <a:latin typeface="Lora SemiBold"/>
              <a:ea typeface="Lora SemiBold"/>
              <a:cs typeface="Lora SemiBold"/>
              <a:sym typeface="Lora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p:nvPr/>
        </p:nvSpPr>
        <p:spPr>
          <a:xfrm>
            <a:off x="5270200" y="916700"/>
            <a:ext cx="2012400" cy="1909800"/>
          </a:xfrm>
          <a:prstGeom prst="ellipse">
            <a:avLst/>
          </a:prstGeom>
          <a:gradFill>
            <a:gsLst>
              <a:gs pos="0">
                <a:srgbClr val="E39A3A"/>
              </a:gs>
              <a:gs pos="100000">
                <a:srgbClr val="825419"/>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34343"/>
              </a:solidFill>
              <a:latin typeface="Roboto"/>
              <a:ea typeface="Roboto"/>
              <a:cs typeface="Roboto"/>
              <a:sym typeface="Roboto"/>
            </a:endParaRPr>
          </a:p>
        </p:txBody>
      </p:sp>
      <p:sp>
        <p:nvSpPr>
          <p:cNvPr id="70" name="Google Shape;70;p15"/>
          <p:cNvSpPr txBox="1"/>
          <p:nvPr/>
        </p:nvSpPr>
        <p:spPr>
          <a:xfrm>
            <a:off x="1578700" y="0"/>
            <a:ext cx="6289200" cy="78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200">
                <a:latin typeface="Roboto Serif"/>
                <a:ea typeface="Roboto Serif"/>
                <a:cs typeface="Roboto Serif"/>
                <a:sym typeface="Roboto Serif"/>
              </a:rPr>
              <a:t>Context</a:t>
            </a:r>
            <a:endParaRPr b="1" sz="4200">
              <a:latin typeface="Roboto Serif"/>
              <a:ea typeface="Roboto Serif"/>
              <a:cs typeface="Roboto Serif"/>
              <a:sym typeface="Roboto Serif"/>
            </a:endParaRPr>
          </a:p>
        </p:txBody>
      </p:sp>
      <p:sp>
        <p:nvSpPr>
          <p:cNvPr id="71" name="Google Shape;71;p15"/>
          <p:cNvSpPr/>
          <p:nvPr/>
        </p:nvSpPr>
        <p:spPr>
          <a:xfrm>
            <a:off x="3449125" y="916700"/>
            <a:ext cx="2012400" cy="1909800"/>
          </a:xfrm>
          <a:prstGeom prst="ellipse">
            <a:avLst/>
          </a:prstGeom>
          <a:gradFill>
            <a:gsLst>
              <a:gs pos="0">
                <a:srgbClr val="FE9B9A"/>
              </a:gs>
              <a:gs pos="100000">
                <a:srgbClr val="F6231F"/>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34343"/>
              </a:solidFill>
              <a:latin typeface="Roboto"/>
              <a:ea typeface="Roboto"/>
              <a:cs typeface="Roboto"/>
              <a:sym typeface="Roboto"/>
            </a:endParaRPr>
          </a:p>
        </p:txBody>
      </p:sp>
      <p:sp>
        <p:nvSpPr>
          <p:cNvPr id="72" name="Google Shape;72;p15"/>
          <p:cNvSpPr/>
          <p:nvPr/>
        </p:nvSpPr>
        <p:spPr>
          <a:xfrm>
            <a:off x="1578700" y="878513"/>
            <a:ext cx="2012400" cy="1909800"/>
          </a:xfrm>
          <a:prstGeom prst="ellipse">
            <a:avLst/>
          </a:prstGeom>
          <a:gradFill>
            <a:gsLst>
              <a:gs pos="0">
                <a:srgbClr val="7DAFAF"/>
              </a:gs>
              <a:gs pos="100000">
                <a:srgbClr val="46636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solidFill>
                <a:srgbClr val="434343"/>
              </a:solidFill>
              <a:latin typeface="Roboto"/>
              <a:ea typeface="Roboto"/>
              <a:cs typeface="Roboto"/>
              <a:sym typeface="Roboto"/>
            </a:endParaRPr>
          </a:p>
        </p:txBody>
      </p:sp>
      <p:sp>
        <p:nvSpPr>
          <p:cNvPr id="73" name="Google Shape;73;p15"/>
          <p:cNvSpPr txBox="1"/>
          <p:nvPr/>
        </p:nvSpPr>
        <p:spPr>
          <a:xfrm>
            <a:off x="1801750" y="1683950"/>
            <a:ext cx="1566300" cy="3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Verdana"/>
                <a:ea typeface="Verdana"/>
                <a:cs typeface="Verdana"/>
                <a:sym typeface="Verdana"/>
              </a:rPr>
              <a:t>Introduction</a:t>
            </a:r>
            <a:endParaRPr b="1">
              <a:latin typeface="Verdana"/>
              <a:ea typeface="Verdana"/>
              <a:cs typeface="Verdana"/>
              <a:sym typeface="Verdana"/>
            </a:endParaRPr>
          </a:p>
        </p:txBody>
      </p:sp>
      <p:sp>
        <p:nvSpPr>
          <p:cNvPr id="74" name="Google Shape;74;p15"/>
          <p:cNvSpPr txBox="1"/>
          <p:nvPr/>
        </p:nvSpPr>
        <p:spPr>
          <a:xfrm>
            <a:off x="3687100" y="1683950"/>
            <a:ext cx="1642500" cy="3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Verdana"/>
                <a:ea typeface="Verdana"/>
                <a:cs typeface="Verdana"/>
                <a:sym typeface="Verdana"/>
              </a:rPr>
              <a:t>Objective</a:t>
            </a:r>
            <a:endParaRPr b="1">
              <a:latin typeface="Verdana"/>
              <a:ea typeface="Verdana"/>
              <a:cs typeface="Verdana"/>
              <a:sym typeface="Verdana"/>
            </a:endParaRPr>
          </a:p>
        </p:txBody>
      </p:sp>
      <p:sp>
        <p:nvSpPr>
          <p:cNvPr id="75" name="Google Shape;75;p15"/>
          <p:cNvSpPr txBox="1"/>
          <p:nvPr/>
        </p:nvSpPr>
        <p:spPr>
          <a:xfrm>
            <a:off x="5648650" y="1521500"/>
            <a:ext cx="1566300" cy="7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500">
                <a:latin typeface="Verdana"/>
                <a:ea typeface="Verdana"/>
                <a:cs typeface="Verdana"/>
                <a:sym typeface="Verdana"/>
              </a:rPr>
              <a:t>Tools &amp; Technology</a:t>
            </a:r>
            <a:endParaRPr b="1" sz="1500">
              <a:latin typeface="Verdana"/>
              <a:ea typeface="Verdana"/>
              <a:cs typeface="Verdana"/>
              <a:sym typeface="Verdana"/>
            </a:endParaRPr>
          </a:p>
        </p:txBody>
      </p:sp>
      <p:sp>
        <p:nvSpPr>
          <p:cNvPr id="76" name="Google Shape;76;p15"/>
          <p:cNvSpPr txBox="1"/>
          <p:nvPr/>
        </p:nvSpPr>
        <p:spPr>
          <a:xfrm>
            <a:off x="203725" y="2975950"/>
            <a:ext cx="954900" cy="7893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800">
                <a:solidFill>
                  <a:srgbClr val="0000FF"/>
                </a:solidFill>
                <a:latin typeface="Times New Roman"/>
                <a:ea typeface="Times New Roman"/>
                <a:cs typeface="Times New Roman"/>
                <a:sym typeface="Times New Roman"/>
              </a:rPr>
              <a:t>1</a:t>
            </a:r>
            <a:endParaRPr b="1" sz="3800">
              <a:solidFill>
                <a:srgbClr val="0000FF"/>
              </a:solidFill>
              <a:latin typeface="Times New Roman"/>
              <a:ea typeface="Times New Roman"/>
              <a:cs typeface="Times New Roman"/>
              <a:sym typeface="Times New Roman"/>
            </a:endParaRPr>
          </a:p>
        </p:txBody>
      </p:sp>
      <p:sp>
        <p:nvSpPr>
          <p:cNvPr id="77" name="Google Shape;77;p15"/>
          <p:cNvSpPr txBox="1"/>
          <p:nvPr/>
        </p:nvSpPr>
        <p:spPr>
          <a:xfrm>
            <a:off x="1056700" y="2877525"/>
            <a:ext cx="3691500" cy="10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Introduction</a:t>
            </a:r>
            <a:endParaRPr b="1" sz="1600">
              <a:latin typeface="Roboto Serif"/>
              <a:ea typeface="Roboto Serif"/>
              <a:cs typeface="Roboto Serif"/>
              <a:sym typeface="Roboto Serif"/>
            </a:endParaRPr>
          </a:p>
          <a:p>
            <a:pPr indent="0" lvl="0" marL="0" rtl="0" algn="l">
              <a:spcBef>
                <a:spcPts val="0"/>
              </a:spcBef>
              <a:spcAft>
                <a:spcPts val="0"/>
              </a:spcAft>
              <a:buNone/>
            </a:pPr>
            <a:r>
              <a:t/>
            </a:r>
            <a:endParaRPr b="1" sz="1600">
              <a:latin typeface="Roboto Serif"/>
              <a:ea typeface="Roboto Serif"/>
              <a:cs typeface="Roboto Serif"/>
              <a:sym typeface="Roboto Serif"/>
            </a:endParaRPr>
          </a:p>
          <a:p>
            <a:pPr indent="0" lvl="0" marL="0" rtl="0" algn="l">
              <a:lnSpc>
                <a:spcPct val="115000"/>
              </a:lnSpc>
              <a:spcBef>
                <a:spcPts val="0"/>
              </a:spcBef>
              <a:spcAft>
                <a:spcPts val="0"/>
              </a:spcAft>
              <a:buNone/>
            </a:pPr>
            <a:r>
              <a:rPr lang="en-GB" sz="1200">
                <a:latin typeface="Roboto Serif SemiBold"/>
                <a:ea typeface="Roboto Serif SemiBold"/>
                <a:cs typeface="Roboto Serif SemiBold"/>
                <a:sym typeface="Roboto Serif SemiBold"/>
              </a:rPr>
              <a:t>Introduction of Vulnerability Assessment and Penetration </a:t>
            </a:r>
            <a:endParaRPr sz="1600">
              <a:latin typeface="Roboto Serif SemiBold"/>
              <a:ea typeface="Roboto Serif SemiBold"/>
              <a:cs typeface="Roboto Serif SemiBold"/>
              <a:sym typeface="Roboto Serif SemiBold"/>
            </a:endParaRPr>
          </a:p>
        </p:txBody>
      </p:sp>
      <p:sp>
        <p:nvSpPr>
          <p:cNvPr id="78" name="Google Shape;78;p15"/>
          <p:cNvSpPr txBox="1"/>
          <p:nvPr/>
        </p:nvSpPr>
        <p:spPr>
          <a:xfrm>
            <a:off x="4901650" y="3020500"/>
            <a:ext cx="747000" cy="7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800">
                <a:solidFill>
                  <a:srgbClr val="CC4125"/>
                </a:solidFill>
                <a:latin typeface="Times New Roman"/>
                <a:ea typeface="Times New Roman"/>
                <a:cs typeface="Times New Roman"/>
                <a:sym typeface="Times New Roman"/>
              </a:rPr>
              <a:t>2</a:t>
            </a:r>
            <a:endParaRPr b="1" sz="3800">
              <a:solidFill>
                <a:srgbClr val="CC4125"/>
              </a:solidFill>
              <a:latin typeface="Times New Roman"/>
              <a:ea typeface="Times New Roman"/>
              <a:cs typeface="Times New Roman"/>
              <a:sym typeface="Times New Roman"/>
            </a:endParaRPr>
          </a:p>
        </p:txBody>
      </p:sp>
      <p:sp>
        <p:nvSpPr>
          <p:cNvPr id="79" name="Google Shape;79;p15"/>
          <p:cNvSpPr txBox="1"/>
          <p:nvPr/>
        </p:nvSpPr>
        <p:spPr>
          <a:xfrm>
            <a:off x="5716425" y="2975950"/>
            <a:ext cx="3233700" cy="10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latin typeface="Roboto Serif"/>
                <a:ea typeface="Roboto Serif"/>
                <a:cs typeface="Roboto Serif"/>
                <a:sym typeface="Roboto Serif"/>
              </a:rPr>
              <a:t>Obje</a:t>
            </a:r>
            <a:r>
              <a:rPr b="1" lang="en-GB" sz="1600">
                <a:latin typeface="Roboto Serif"/>
                <a:ea typeface="Roboto Serif"/>
                <a:cs typeface="Roboto Serif"/>
                <a:sym typeface="Roboto Serif"/>
              </a:rPr>
              <a:t>ctive</a:t>
            </a:r>
            <a:endParaRPr b="1" sz="1600">
              <a:latin typeface="Roboto Serif"/>
              <a:ea typeface="Roboto Serif"/>
              <a:cs typeface="Roboto Serif"/>
              <a:sym typeface="Roboto Serif"/>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GB" sz="1200">
                <a:latin typeface="Roboto Serif SemiBold"/>
                <a:ea typeface="Roboto Serif SemiBold"/>
                <a:cs typeface="Roboto Serif SemiBold"/>
                <a:sym typeface="Roboto Serif SemiBold"/>
              </a:rPr>
              <a:t>Objective of our project.</a:t>
            </a:r>
            <a:endParaRPr sz="1200">
              <a:latin typeface="Roboto Serif SemiBold"/>
              <a:ea typeface="Roboto Serif SemiBold"/>
              <a:cs typeface="Roboto Serif SemiBold"/>
              <a:sym typeface="Roboto Serif SemiBold"/>
            </a:endParaRPr>
          </a:p>
          <a:p>
            <a:pPr indent="0" lvl="0" marL="0" rtl="0" algn="l">
              <a:spcBef>
                <a:spcPts val="0"/>
              </a:spcBef>
              <a:spcAft>
                <a:spcPts val="0"/>
              </a:spcAft>
              <a:buNone/>
            </a:pPr>
            <a:r>
              <a:t/>
            </a:r>
            <a:endParaRPr>
              <a:latin typeface="Roboto"/>
              <a:ea typeface="Roboto"/>
              <a:cs typeface="Roboto"/>
              <a:sym typeface="Roboto"/>
            </a:endParaRPr>
          </a:p>
        </p:txBody>
      </p:sp>
      <p:sp>
        <p:nvSpPr>
          <p:cNvPr id="80" name="Google Shape;80;p15"/>
          <p:cNvSpPr txBox="1"/>
          <p:nvPr/>
        </p:nvSpPr>
        <p:spPr>
          <a:xfrm>
            <a:off x="2348600" y="4234800"/>
            <a:ext cx="747000" cy="7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800">
                <a:solidFill>
                  <a:srgbClr val="BF9000"/>
                </a:solidFill>
                <a:latin typeface="Times New Roman"/>
                <a:ea typeface="Times New Roman"/>
                <a:cs typeface="Times New Roman"/>
                <a:sym typeface="Times New Roman"/>
              </a:rPr>
              <a:t>3</a:t>
            </a:r>
            <a:endParaRPr b="1" sz="3800">
              <a:solidFill>
                <a:srgbClr val="BF9000"/>
              </a:solidFill>
              <a:latin typeface="Times New Roman"/>
              <a:ea typeface="Times New Roman"/>
              <a:cs typeface="Times New Roman"/>
              <a:sym typeface="Times New Roman"/>
            </a:endParaRPr>
          </a:p>
        </p:txBody>
      </p:sp>
      <p:sp>
        <p:nvSpPr>
          <p:cNvPr id="81" name="Google Shape;81;p15"/>
          <p:cNvSpPr txBox="1"/>
          <p:nvPr/>
        </p:nvSpPr>
        <p:spPr>
          <a:xfrm>
            <a:off x="3172000" y="4131300"/>
            <a:ext cx="4797900" cy="9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Tool &amp; Technology</a:t>
            </a:r>
            <a:endParaRPr b="1" sz="1600">
              <a:latin typeface="Roboto Serif"/>
              <a:ea typeface="Roboto Serif"/>
              <a:cs typeface="Roboto Serif"/>
              <a:sym typeface="Roboto Serif"/>
            </a:endParaRPr>
          </a:p>
          <a:p>
            <a:pPr indent="0" lvl="0" marL="0" rtl="0" algn="l">
              <a:spcBef>
                <a:spcPts val="0"/>
              </a:spcBef>
              <a:spcAft>
                <a:spcPts val="0"/>
              </a:spcAft>
              <a:buNone/>
            </a:pPr>
            <a:r>
              <a:t/>
            </a:r>
            <a:endParaRPr b="1" sz="1600">
              <a:latin typeface="Roboto Serif"/>
              <a:ea typeface="Roboto Serif"/>
              <a:cs typeface="Roboto Serif"/>
              <a:sym typeface="Roboto Serif"/>
            </a:endParaRPr>
          </a:p>
          <a:p>
            <a:pPr indent="0" lvl="0" marL="0" rtl="0" algn="l">
              <a:lnSpc>
                <a:spcPct val="115000"/>
              </a:lnSpc>
              <a:spcBef>
                <a:spcPts val="0"/>
              </a:spcBef>
              <a:spcAft>
                <a:spcPts val="0"/>
              </a:spcAft>
              <a:buNone/>
            </a:pPr>
            <a:r>
              <a:rPr lang="en-GB" sz="1200">
                <a:latin typeface="Roboto Serif SemiBold"/>
                <a:ea typeface="Roboto Serif SemiBold"/>
                <a:cs typeface="Roboto Serif SemiBold"/>
                <a:sym typeface="Roboto Serif SemiBold"/>
              </a:rPr>
              <a:t>Description of tools &amp; technology used in our project.</a:t>
            </a:r>
            <a:endParaRPr sz="1200">
              <a:latin typeface="Roboto Serif SemiBold"/>
              <a:ea typeface="Roboto Serif SemiBold"/>
              <a:cs typeface="Roboto Serif SemiBold"/>
              <a:sym typeface="Roboto Serif SemiBold"/>
            </a:endParaRPr>
          </a:p>
          <a:p>
            <a:pPr indent="0" lvl="0" marL="0" rtl="0" algn="l">
              <a:spcBef>
                <a:spcPts val="0"/>
              </a:spcBef>
              <a:spcAft>
                <a:spcPts val="0"/>
              </a:spcAft>
              <a:buNone/>
            </a:pPr>
            <a:r>
              <a:t/>
            </a:r>
            <a:endParaRPr b="1" sz="1600">
              <a:latin typeface="Roboto Serif"/>
              <a:ea typeface="Roboto Serif"/>
              <a:cs typeface="Roboto Serif"/>
              <a:sym typeface="Roboto Serif"/>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42"/>
          <p:cNvPicPr preferRelativeResize="0"/>
          <p:nvPr/>
        </p:nvPicPr>
        <p:blipFill>
          <a:blip r:embed="rId3">
            <a:alphaModFix/>
          </a:blip>
          <a:stretch>
            <a:fillRect/>
          </a:stretch>
        </p:blipFill>
        <p:spPr>
          <a:xfrm>
            <a:off x="513700" y="939600"/>
            <a:ext cx="8116601" cy="3992026"/>
          </a:xfrm>
          <a:prstGeom prst="rect">
            <a:avLst/>
          </a:prstGeom>
          <a:noFill/>
          <a:ln cap="flat" cmpd="sng" w="9525">
            <a:solidFill>
              <a:schemeClr val="dk1"/>
            </a:solidFill>
            <a:prstDash val="solid"/>
            <a:round/>
            <a:headEnd len="sm" w="sm" type="none"/>
            <a:tailEnd len="sm" w="sm" type="none"/>
          </a:ln>
        </p:spPr>
      </p:pic>
      <p:sp>
        <p:nvSpPr>
          <p:cNvPr id="390" name="Google Shape;390;p42"/>
          <p:cNvSpPr/>
          <p:nvPr/>
        </p:nvSpPr>
        <p:spPr>
          <a:xfrm>
            <a:off x="2380025" y="240925"/>
            <a:ext cx="4578600" cy="4608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Lora"/>
                <a:ea typeface="Lora"/>
                <a:cs typeface="Lora"/>
                <a:sym typeface="Lora"/>
              </a:rPr>
              <a:t>Step 1 :- Visit this Website</a:t>
            </a:r>
            <a:endParaRPr b="1" sz="1600">
              <a:latin typeface="Lora"/>
              <a:ea typeface="Lora"/>
              <a:cs typeface="Lora"/>
              <a:sym typeface="Lor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3"/>
          <p:cNvSpPr/>
          <p:nvPr/>
        </p:nvSpPr>
        <p:spPr>
          <a:xfrm>
            <a:off x="1428600" y="166600"/>
            <a:ext cx="6421800" cy="6096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Lora"/>
                <a:ea typeface="Lora"/>
                <a:cs typeface="Lora"/>
                <a:sym typeface="Lora"/>
              </a:rPr>
              <a:t>Step 2 :- Go to the eBooks Directory and click on the Books</a:t>
            </a:r>
            <a:endParaRPr b="1" sz="1600">
              <a:latin typeface="Lora"/>
              <a:ea typeface="Lora"/>
              <a:cs typeface="Lora"/>
              <a:sym typeface="Lora"/>
            </a:endParaRPr>
          </a:p>
        </p:txBody>
      </p:sp>
      <p:pic>
        <p:nvPicPr>
          <p:cNvPr id="396" name="Google Shape;396;p43"/>
          <p:cNvPicPr preferRelativeResize="0"/>
          <p:nvPr/>
        </p:nvPicPr>
        <p:blipFill>
          <a:blip r:embed="rId3">
            <a:alphaModFix/>
          </a:blip>
          <a:stretch>
            <a:fillRect/>
          </a:stretch>
        </p:blipFill>
        <p:spPr>
          <a:xfrm>
            <a:off x="373475" y="958350"/>
            <a:ext cx="8155775" cy="4062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4"/>
          <p:cNvPicPr preferRelativeResize="0"/>
          <p:nvPr/>
        </p:nvPicPr>
        <p:blipFill>
          <a:blip r:embed="rId3">
            <a:alphaModFix/>
          </a:blip>
          <a:stretch>
            <a:fillRect/>
          </a:stretch>
        </p:blipFill>
        <p:spPr>
          <a:xfrm>
            <a:off x="402900" y="850425"/>
            <a:ext cx="8399049" cy="4140676"/>
          </a:xfrm>
          <a:prstGeom prst="rect">
            <a:avLst/>
          </a:prstGeom>
          <a:noFill/>
          <a:ln>
            <a:noFill/>
          </a:ln>
        </p:spPr>
      </p:pic>
      <p:sp>
        <p:nvSpPr>
          <p:cNvPr id="402" name="Google Shape;402;p44"/>
          <p:cNvSpPr/>
          <p:nvPr/>
        </p:nvSpPr>
        <p:spPr>
          <a:xfrm>
            <a:off x="536675" y="181475"/>
            <a:ext cx="8265300" cy="5499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latin typeface="Lora"/>
                <a:ea typeface="Lora"/>
                <a:cs typeface="Lora"/>
                <a:sym typeface="Lora"/>
              </a:rPr>
              <a:t>Step 3 :- As a result, we can see the pdf and Attackers can access any directory of the website.  </a:t>
            </a:r>
            <a:endParaRPr b="1" sz="1500">
              <a:latin typeface="Lora"/>
              <a:ea typeface="Lora"/>
              <a:cs typeface="Lora"/>
              <a:sym typeface="Lor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5"/>
          <p:cNvSpPr txBox="1"/>
          <p:nvPr/>
        </p:nvSpPr>
        <p:spPr>
          <a:xfrm>
            <a:off x="314750" y="1772450"/>
            <a:ext cx="2772600" cy="71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Lora"/>
                <a:ea typeface="Lora"/>
                <a:cs typeface="Lora"/>
                <a:sym typeface="Lora"/>
              </a:rPr>
              <a:t>To prevent directory traversal in your web server, always keep your web server and operating system.</a:t>
            </a:r>
            <a:endParaRPr b="1" sz="1200">
              <a:solidFill>
                <a:schemeClr val="dk1"/>
              </a:solidFill>
              <a:latin typeface="Lora"/>
              <a:ea typeface="Lora"/>
              <a:cs typeface="Lora"/>
              <a:sym typeface="Lora"/>
            </a:endParaRPr>
          </a:p>
        </p:txBody>
      </p:sp>
      <p:sp>
        <p:nvSpPr>
          <p:cNvPr id="408" name="Google Shape;408;p45"/>
          <p:cNvSpPr txBox="1"/>
          <p:nvPr/>
        </p:nvSpPr>
        <p:spPr>
          <a:xfrm>
            <a:off x="5646550" y="1799600"/>
            <a:ext cx="3161400" cy="57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Lora"/>
                <a:ea typeface="Lora"/>
                <a:cs typeface="Lora"/>
                <a:sym typeface="Lora"/>
              </a:rPr>
              <a:t>Avoid passing user-supplied input to file system APIs altogether.</a:t>
            </a:r>
            <a:endParaRPr b="1" sz="1200">
              <a:solidFill>
                <a:schemeClr val="dk1"/>
              </a:solidFill>
              <a:latin typeface="Lora"/>
              <a:ea typeface="Lora"/>
              <a:cs typeface="Lora"/>
              <a:sym typeface="Lora"/>
            </a:endParaRPr>
          </a:p>
          <a:p>
            <a:pPr indent="0" lvl="0" marL="0" rtl="0" algn="l">
              <a:spcBef>
                <a:spcPts val="0"/>
              </a:spcBef>
              <a:spcAft>
                <a:spcPts val="0"/>
              </a:spcAft>
              <a:buNone/>
            </a:pPr>
            <a:r>
              <a:t/>
            </a:r>
            <a:endParaRPr b="1" sz="1200">
              <a:solidFill>
                <a:schemeClr val="dk2"/>
              </a:solidFill>
              <a:latin typeface="Lora"/>
              <a:ea typeface="Lora"/>
              <a:cs typeface="Lora"/>
              <a:sym typeface="Lora"/>
            </a:endParaRPr>
          </a:p>
        </p:txBody>
      </p:sp>
      <p:sp>
        <p:nvSpPr>
          <p:cNvPr id="409" name="Google Shape;409;p45"/>
          <p:cNvSpPr txBox="1"/>
          <p:nvPr/>
        </p:nvSpPr>
        <p:spPr>
          <a:xfrm>
            <a:off x="314750" y="3364675"/>
            <a:ext cx="2521500" cy="107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Lora"/>
                <a:ea typeface="Lora"/>
                <a:cs typeface="Lora"/>
                <a:sym typeface="Lora"/>
              </a:rPr>
              <a:t>The website should validate user input before processing it to prevent directory traversal attack.</a:t>
            </a:r>
            <a:endParaRPr b="1" sz="1200">
              <a:solidFill>
                <a:schemeClr val="dk1"/>
              </a:solidFill>
              <a:latin typeface="Lora"/>
              <a:ea typeface="Lora"/>
              <a:cs typeface="Lora"/>
              <a:sym typeface="Lora"/>
            </a:endParaRPr>
          </a:p>
          <a:p>
            <a:pPr indent="0" lvl="0" marL="0" rtl="0" algn="l">
              <a:spcBef>
                <a:spcPts val="0"/>
              </a:spcBef>
              <a:spcAft>
                <a:spcPts val="0"/>
              </a:spcAft>
              <a:buNone/>
            </a:pPr>
            <a:r>
              <a:t/>
            </a:r>
            <a:endParaRPr b="1" sz="1200">
              <a:solidFill>
                <a:schemeClr val="dk2"/>
              </a:solidFill>
              <a:latin typeface="Lora"/>
              <a:ea typeface="Lora"/>
              <a:cs typeface="Lora"/>
              <a:sym typeface="Lora"/>
            </a:endParaRPr>
          </a:p>
        </p:txBody>
      </p:sp>
      <p:sp>
        <p:nvSpPr>
          <p:cNvPr id="410" name="Google Shape;410;p45"/>
          <p:cNvSpPr txBox="1"/>
          <p:nvPr/>
        </p:nvSpPr>
        <p:spPr>
          <a:xfrm>
            <a:off x="5502250" y="3364675"/>
            <a:ext cx="3450000" cy="60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Lora"/>
                <a:ea typeface="Lora"/>
                <a:cs typeface="Lora"/>
                <a:sym typeface="Lora"/>
              </a:rPr>
              <a:t>Update your web server and operating system to the latest versions available.</a:t>
            </a:r>
            <a:endParaRPr b="1" sz="1200">
              <a:solidFill>
                <a:schemeClr val="dk1"/>
              </a:solidFill>
              <a:latin typeface="Lora"/>
              <a:ea typeface="Lora"/>
              <a:cs typeface="Lora"/>
              <a:sym typeface="Lora"/>
            </a:endParaRPr>
          </a:p>
        </p:txBody>
      </p:sp>
      <p:sp>
        <p:nvSpPr>
          <p:cNvPr id="411" name="Google Shape;411;p45"/>
          <p:cNvSpPr txBox="1"/>
          <p:nvPr/>
        </p:nvSpPr>
        <p:spPr>
          <a:xfrm>
            <a:off x="891950" y="292125"/>
            <a:ext cx="6473100" cy="600300"/>
          </a:xfrm>
          <a:prstGeom prst="rect">
            <a:avLst/>
          </a:prstGeom>
          <a:noFill/>
          <a:ln>
            <a:noFill/>
          </a:ln>
        </p:spPr>
        <p:txBody>
          <a:bodyPr anchorCtr="0" anchor="t" bIns="91425" lIns="91425" spcFirstLastPara="1" rIns="91425" wrap="square" tIns="91425">
            <a:spAutoFit/>
          </a:bodyPr>
          <a:lstStyle/>
          <a:p>
            <a:pPr indent="-400050" lvl="0" marL="457200" rtl="0" algn="ctr">
              <a:spcBef>
                <a:spcPts val="0"/>
              </a:spcBef>
              <a:spcAft>
                <a:spcPts val="0"/>
              </a:spcAft>
              <a:buClr>
                <a:schemeClr val="dk1"/>
              </a:buClr>
              <a:buSzPts val="2700"/>
              <a:buFont typeface="Roboto Serif"/>
              <a:buChar char="❖"/>
            </a:pPr>
            <a:r>
              <a:rPr b="1" lang="en-GB" sz="2700" u="sng">
                <a:solidFill>
                  <a:schemeClr val="dk1"/>
                </a:solidFill>
                <a:latin typeface="Roboto Serif"/>
                <a:ea typeface="Roboto Serif"/>
                <a:cs typeface="Roboto Serif"/>
                <a:sym typeface="Roboto Serif"/>
              </a:rPr>
              <a:t>Directory Traversal Prevention</a:t>
            </a:r>
            <a:endParaRPr b="1" sz="2700" u="sng">
              <a:solidFill>
                <a:schemeClr val="dk1"/>
              </a:solidFill>
              <a:latin typeface="Roboto Serif"/>
              <a:ea typeface="Roboto Serif"/>
              <a:cs typeface="Roboto Serif"/>
              <a:sym typeface="Roboto Serif"/>
            </a:endParaRPr>
          </a:p>
        </p:txBody>
      </p:sp>
      <p:pic>
        <p:nvPicPr>
          <p:cNvPr id="412" name="Google Shape;412;p45"/>
          <p:cNvPicPr preferRelativeResize="0"/>
          <p:nvPr/>
        </p:nvPicPr>
        <p:blipFill>
          <a:blip r:embed="rId3">
            <a:alphaModFix/>
          </a:blip>
          <a:stretch>
            <a:fillRect/>
          </a:stretch>
        </p:blipFill>
        <p:spPr>
          <a:xfrm>
            <a:off x="3237775" y="1423225"/>
            <a:ext cx="2158950" cy="29384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6"/>
          <p:cNvSpPr/>
          <p:nvPr/>
        </p:nvSpPr>
        <p:spPr>
          <a:xfrm>
            <a:off x="2214000" y="236525"/>
            <a:ext cx="5517600" cy="6948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latin typeface="Roboto Serif"/>
                <a:ea typeface="Roboto Serif"/>
                <a:cs typeface="Roboto Serif"/>
                <a:sym typeface="Roboto Serif"/>
              </a:rPr>
              <a:t>File Upload </a:t>
            </a:r>
            <a:endParaRPr b="1" sz="3000">
              <a:latin typeface="Roboto Serif"/>
              <a:ea typeface="Roboto Serif"/>
              <a:cs typeface="Roboto Serif"/>
              <a:sym typeface="Roboto Serif"/>
            </a:endParaRPr>
          </a:p>
        </p:txBody>
      </p:sp>
      <p:sp>
        <p:nvSpPr>
          <p:cNvPr id="418" name="Google Shape;418;p46"/>
          <p:cNvSpPr/>
          <p:nvPr/>
        </p:nvSpPr>
        <p:spPr>
          <a:xfrm>
            <a:off x="963150" y="163025"/>
            <a:ext cx="881700" cy="8418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latin typeface="Roboto Serif"/>
                <a:ea typeface="Roboto Serif"/>
                <a:cs typeface="Roboto Serif"/>
                <a:sym typeface="Roboto Serif"/>
              </a:rPr>
              <a:t>4</a:t>
            </a:r>
            <a:endParaRPr b="1" sz="3000">
              <a:latin typeface="Roboto Serif"/>
              <a:ea typeface="Roboto Serif"/>
              <a:cs typeface="Roboto Serif"/>
              <a:sym typeface="Roboto Serif"/>
            </a:endParaRPr>
          </a:p>
        </p:txBody>
      </p:sp>
      <p:pic>
        <p:nvPicPr>
          <p:cNvPr id="419" name="Google Shape;419;p46"/>
          <p:cNvPicPr preferRelativeResize="0"/>
          <p:nvPr/>
        </p:nvPicPr>
        <p:blipFill>
          <a:blip r:embed="rId3">
            <a:alphaModFix/>
          </a:blip>
          <a:stretch>
            <a:fillRect/>
          </a:stretch>
        </p:blipFill>
        <p:spPr>
          <a:xfrm>
            <a:off x="624188" y="1141475"/>
            <a:ext cx="7895624" cy="3777674"/>
          </a:xfrm>
          <a:prstGeom prst="rect">
            <a:avLst/>
          </a:prstGeom>
          <a:noFill/>
          <a:ln>
            <a:noFill/>
          </a:ln>
        </p:spPr>
      </p:pic>
      <p:sp>
        <p:nvSpPr>
          <p:cNvPr id="420" name="Google Shape;420;p46"/>
          <p:cNvSpPr txBox="1"/>
          <p:nvPr/>
        </p:nvSpPr>
        <p:spPr>
          <a:xfrm>
            <a:off x="802825" y="4438200"/>
            <a:ext cx="48630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Lora"/>
                <a:ea typeface="Lora"/>
                <a:cs typeface="Lora"/>
                <a:sym typeface="Lora"/>
              </a:rPr>
              <a:t>Website :-</a:t>
            </a:r>
            <a:r>
              <a:rPr lang="en-GB" sz="1500">
                <a:solidFill>
                  <a:schemeClr val="dk1"/>
                </a:solidFill>
                <a:latin typeface="Lora SemiBold"/>
                <a:ea typeface="Lora SemiBold"/>
                <a:cs typeface="Lora SemiBold"/>
                <a:sym typeface="Lora SemiBold"/>
              </a:rPr>
              <a:t>www.biramangolcollege.edu.in</a:t>
            </a:r>
            <a:endParaRPr sz="1500">
              <a:solidFill>
                <a:schemeClr val="dk1"/>
              </a:solidFill>
              <a:latin typeface="Lora SemiBold"/>
              <a:ea typeface="Lora SemiBold"/>
              <a:cs typeface="Lora SemiBold"/>
              <a:sym typeface="Lora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47"/>
          <p:cNvPicPr preferRelativeResize="0"/>
          <p:nvPr/>
        </p:nvPicPr>
        <p:blipFill>
          <a:blip r:embed="rId3">
            <a:alphaModFix/>
          </a:blip>
          <a:stretch>
            <a:fillRect/>
          </a:stretch>
        </p:blipFill>
        <p:spPr>
          <a:xfrm>
            <a:off x="226100" y="1802764"/>
            <a:ext cx="3090000" cy="1630575"/>
          </a:xfrm>
          <a:prstGeom prst="rect">
            <a:avLst/>
          </a:prstGeom>
          <a:noFill/>
          <a:ln>
            <a:noFill/>
          </a:ln>
        </p:spPr>
      </p:pic>
      <p:pic>
        <p:nvPicPr>
          <p:cNvPr id="426" name="Google Shape;426;p47"/>
          <p:cNvPicPr preferRelativeResize="0"/>
          <p:nvPr/>
        </p:nvPicPr>
        <p:blipFill>
          <a:blip r:embed="rId4">
            <a:alphaModFix/>
          </a:blip>
          <a:stretch>
            <a:fillRect/>
          </a:stretch>
        </p:blipFill>
        <p:spPr>
          <a:xfrm>
            <a:off x="3645663" y="140725"/>
            <a:ext cx="997150" cy="990950"/>
          </a:xfrm>
          <a:prstGeom prst="rect">
            <a:avLst/>
          </a:prstGeom>
          <a:noFill/>
          <a:ln>
            <a:noFill/>
          </a:ln>
        </p:spPr>
      </p:pic>
      <p:pic>
        <p:nvPicPr>
          <p:cNvPr id="427" name="Google Shape;427;p47"/>
          <p:cNvPicPr preferRelativeResize="0"/>
          <p:nvPr/>
        </p:nvPicPr>
        <p:blipFill>
          <a:blip r:embed="rId5">
            <a:alphaModFix/>
          </a:blip>
          <a:stretch>
            <a:fillRect/>
          </a:stretch>
        </p:blipFill>
        <p:spPr>
          <a:xfrm>
            <a:off x="3645675" y="1131675"/>
            <a:ext cx="997125" cy="990925"/>
          </a:xfrm>
          <a:prstGeom prst="rect">
            <a:avLst/>
          </a:prstGeom>
          <a:noFill/>
          <a:ln>
            <a:noFill/>
          </a:ln>
        </p:spPr>
      </p:pic>
      <p:pic>
        <p:nvPicPr>
          <p:cNvPr id="428" name="Google Shape;428;p47"/>
          <p:cNvPicPr preferRelativeResize="0"/>
          <p:nvPr/>
        </p:nvPicPr>
        <p:blipFill>
          <a:blip r:embed="rId6">
            <a:alphaModFix/>
          </a:blip>
          <a:stretch>
            <a:fillRect/>
          </a:stretch>
        </p:blipFill>
        <p:spPr>
          <a:xfrm>
            <a:off x="3645650" y="2122600"/>
            <a:ext cx="997125" cy="990934"/>
          </a:xfrm>
          <a:prstGeom prst="rect">
            <a:avLst/>
          </a:prstGeom>
          <a:noFill/>
          <a:ln>
            <a:noFill/>
          </a:ln>
        </p:spPr>
      </p:pic>
      <p:pic>
        <p:nvPicPr>
          <p:cNvPr id="429" name="Google Shape;429;p47"/>
          <p:cNvPicPr preferRelativeResize="0"/>
          <p:nvPr/>
        </p:nvPicPr>
        <p:blipFill>
          <a:blip r:embed="rId7">
            <a:alphaModFix/>
          </a:blip>
          <a:stretch>
            <a:fillRect/>
          </a:stretch>
        </p:blipFill>
        <p:spPr>
          <a:xfrm>
            <a:off x="3645675" y="3184925"/>
            <a:ext cx="997125" cy="990961"/>
          </a:xfrm>
          <a:prstGeom prst="rect">
            <a:avLst/>
          </a:prstGeom>
          <a:noFill/>
          <a:ln>
            <a:noFill/>
          </a:ln>
        </p:spPr>
      </p:pic>
      <p:pic>
        <p:nvPicPr>
          <p:cNvPr id="430" name="Google Shape;430;p47"/>
          <p:cNvPicPr preferRelativeResize="0"/>
          <p:nvPr/>
        </p:nvPicPr>
        <p:blipFill>
          <a:blip r:embed="rId8">
            <a:alphaModFix/>
          </a:blip>
          <a:stretch>
            <a:fillRect/>
          </a:stretch>
        </p:blipFill>
        <p:spPr>
          <a:xfrm>
            <a:off x="3645675" y="4175875"/>
            <a:ext cx="997125" cy="990933"/>
          </a:xfrm>
          <a:prstGeom prst="rect">
            <a:avLst/>
          </a:prstGeom>
          <a:noFill/>
          <a:ln>
            <a:noFill/>
          </a:ln>
        </p:spPr>
      </p:pic>
      <p:sp>
        <p:nvSpPr>
          <p:cNvPr id="431" name="Google Shape;431;p47"/>
          <p:cNvSpPr txBox="1"/>
          <p:nvPr/>
        </p:nvSpPr>
        <p:spPr>
          <a:xfrm>
            <a:off x="4705550" y="140725"/>
            <a:ext cx="16308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Target Site </a:t>
            </a:r>
            <a:endParaRPr b="1" sz="1600">
              <a:solidFill>
                <a:schemeClr val="dk1"/>
              </a:solidFill>
              <a:latin typeface="Roboto Serif"/>
              <a:ea typeface="Roboto Serif"/>
              <a:cs typeface="Roboto Serif"/>
              <a:sym typeface="Roboto Serif"/>
            </a:endParaRPr>
          </a:p>
        </p:txBody>
      </p:sp>
      <p:sp>
        <p:nvSpPr>
          <p:cNvPr id="432" name="Google Shape;432;p47"/>
          <p:cNvSpPr txBox="1"/>
          <p:nvPr/>
        </p:nvSpPr>
        <p:spPr>
          <a:xfrm>
            <a:off x="4705550" y="517225"/>
            <a:ext cx="3090000" cy="30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Lora SemiBold"/>
                <a:ea typeface="Lora SemiBold"/>
                <a:cs typeface="Lora SemiBold"/>
                <a:sym typeface="Lora SemiBold"/>
              </a:rPr>
              <a:t>https://biramangolcollege.edu.in/</a:t>
            </a:r>
            <a:endParaRPr sz="1200">
              <a:solidFill>
                <a:schemeClr val="dk1"/>
              </a:solidFill>
              <a:latin typeface="Lora SemiBold"/>
              <a:ea typeface="Lora SemiBold"/>
              <a:cs typeface="Lora SemiBold"/>
              <a:sym typeface="Lora SemiBold"/>
            </a:endParaRPr>
          </a:p>
        </p:txBody>
      </p:sp>
      <p:sp>
        <p:nvSpPr>
          <p:cNvPr id="433" name="Google Shape;433;p47"/>
          <p:cNvSpPr txBox="1"/>
          <p:nvPr/>
        </p:nvSpPr>
        <p:spPr>
          <a:xfrm>
            <a:off x="4705550" y="1131675"/>
            <a:ext cx="21453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Vulnerability</a:t>
            </a:r>
            <a:endParaRPr b="1" sz="1600">
              <a:solidFill>
                <a:schemeClr val="dk1"/>
              </a:solidFill>
              <a:latin typeface="Roboto Serif"/>
              <a:ea typeface="Roboto Serif"/>
              <a:cs typeface="Roboto Serif"/>
              <a:sym typeface="Roboto Serif"/>
            </a:endParaRPr>
          </a:p>
        </p:txBody>
      </p:sp>
      <p:sp>
        <p:nvSpPr>
          <p:cNvPr id="434" name="Google Shape;434;p47"/>
          <p:cNvSpPr txBox="1"/>
          <p:nvPr/>
        </p:nvSpPr>
        <p:spPr>
          <a:xfrm>
            <a:off x="4795200" y="1508175"/>
            <a:ext cx="22707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Lora SemiBold"/>
                <a:ea typeface="Lora SemiBold"/>
                <a:cs typeface="Lora SemiBold"/>
                <a:sym typeface="Lora SemiBold"/>
              </a:rPr>
              <a:t>File Upload</a:t>
            </a:r>
            <a:endParaRPr sz="1200">
              <a:solidFill>
                <a:schemeClr val="dk1"/>
              </a:solidFill>
              <a:latin typeface="Lora SemiBold"/>
              <a:ea typeface="Lora SemiBold"/>
              <a:cs typeface="Lora SemiBold"/>
              <a:sym typeface="Lora SemiBold"/>
            </a:endParaRPr>
          </a:p>
        </p:txBody>
      </p:sp>
      <p:sp>
        <p:nvSpPr>
          <p:cNvPr id="435" name="Google Shape;435;p47"/>
          <p:cNvSpPr txBox="1"/>
          <p:nvPr/>
        </p:nvSpPr>
        <p:spPr>
          <a:xfrm>
            <a:off x="4642775" y="2160250"/>
            <a:ext cx="20325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Severity</a:t>
            </a:r>
            <a:endParaRPr b="1" sz="1600">
              <a:solidFill>
                <a:schemeClr val="dk1"/>
              </a:solidFill>
              <a:latin typeface="Roboto Serif"/>
              <a:ea typeface="Roboto Serif"/>
              <a:cs typeface="Roboto Serif"/>
              <a:sym typeface="Roboto Serif"/>
            </a:endParaRPr>
          </a:p>
        </p:txBody>
      </p:sp>
      <p:sp>
        <p:nvSpPr>
          <p:cNvPr id="436" name="Google Shape;436;p47"/>
          <p:cNvSpPr txBox="1"/>
          <p:nvPr/>
        </p:nvSpPr>
        <p:spPr>
          <a:xfrm>
            <a:off x="4642800" y="2569700"/>
            <a:ext cx="4378200" cy="37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latin typeface="Lora SemiBold"/>
                <a:ea typeface="Lora SemiBold"/>
                <a:cs typeface="Lora SemiBold"/>
                <a:sym typeface="Lora SemiBold"/>
              </a:rPr>
              <a:t> </a:t>
            </a:r>
            <a:r>
              <a:rPr lang="en-GB" sz="1000">
                <a:solidFill>
                  <a:srgbClr val="FBA200"/>
                </a:solidFill>
                <a:latin typeface="Lora SemiBold"/>
                <a:ea typeface="Lora SemiBold"/>
                <a:cs typeface="Lora SemiBold"/>
                <a:sym typeface="Lora SemiBold"/>
              </a:rPr>
              <a:t>Medium</a:t>
            </a:r>
            <a:r>
              <a:rPr lang="en-GB" sz="1000">
                <a:solidFill>
                  <a:schemeClr val="dk1"/>
                </a:solidFill>
                <a:latin typeface="Lora SemiBold"/>
                <a:ea typeface="Lora SemiBold"/>
                <a:cs typeface="Lora SemiBold"/>
                <a:sym typeface="Lora SemiBold"/>
              </a:rPr>
              <a:t> (https://bugcrowd.com/vulnerability-rating-taxonomy)</a:t>
            </a:r>
            <a:endParaRPr sz="1000">
              <a:solidFill>
                <a:schemeClr val="dk1"/>
              </a:solidFill>
              <a:latin typeface="Lora SemiBold"/>
              <a:ea typeface="Lora SemiBold"/>
              <a:cs typeface="Lora SemiBold"/>
              <a:sym typeface="Lora SemiBold"/>
            </a:endParaRPr>
          </a:p>
          <a:p>
            <a:pPr indent="0" lvl="0" marL="0" rtl="0" algn="l">
              <a:spcBef>
                <a:spcPts val="0"/>
              </a:spcBef>
              <a:spcAft>
                <a:spcPts val="0"/>
              </a:spcAft>
              <a:buNone/>
            </a:pPr>
            <a:r>
              <a:t/>
            </a:r>
            <a:endParaRPr sz="1000">
              <a:solidFill>
                <a:schemeClr val="dk1"/>
              </a:solidFill>
              <a:latin typeface="Lora SemiBold"/>
              <a:ea typeface="Lora SemiBold"/>
              <a:cs typeface="Lora SemiBold"/>
              <a:sym typeface="Lora SemiBold"/>
            </a:endParaRPr>
          </a:p>
        </p:txBody>
      </p:sp>
      <p:sp>
        <p:nvSpPr>
          <p:cNvPr id="437" name="Google Shape;437;p47"/>
          <p:cNvSpPr txBox="1"/>
          <p:nvPr/>
        </p:nvSpPr>
        <p:spPr>
          <a:xfrm>
            <a:off x="4705550" y="2979163"/>
            <a:ext cx="23586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Impact</a:t>
            </a:r>
            <a:endParaRPr b="1" sz="1600">
              <a:solidFill>
                <a:schemeClr val="dk1"/>
              </a:solidFill>
              <a:latin typeface="Roboto Serif"/>
              <a:ea typeface="Roboto Serif"/>
              <a:cs typeface="Roboto Serif"/>
              <a:sym typeface="Roboto Serif"/>
            </a:endParaRPr>
          </a:p>
        </p:txBody>
      </p:sp>
      <p:sp>
        <p:nvSpPr>
          <p:cNvPr id="438" name="Google Shape;438;p47"/>
          <p:cNvSpPr txBox="1"/>
          <p:nvPr/>
        </p:nvSpPr>
        <p:spPr>
          <a:xfrm>
            <a:off x="4642775" y="3383913"/>
            <a:ext cx="4554000" cy="77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Lora SemiBold"/>
                <a:ea typeface="Lora SemiBold"/>
                <a:cs typeface="Lora SemiBold"/>
                <a:sym typeface="Lora SemiBold"/>
              </a:rPr>
              <a:t>Being easy to execute and potentially exploited for various malicious activities, a file upload vulnerability is a common target of hackers. Using this file upload vulnerability attacker can perform the Phishing attacks, Remote code execution etc.</a:t>
            </a:r>
            <a:endParaRPr sz="900">
              <a:solidFill>
                <a:schemeClr val="dk1"/>
              </a:solidFill>
              <a:latin typeface="Lora SemiBold"/>
              <a:ea typeface="Lora SemiBold"/>
              <a:cs typeface="Lora SemiBold"/>
              <a:sym typeface="Lora SemiBold"/>
            </a:endParaRPr>
          </a:p>
          <a:p>
            <a:pPr indent="0" lvl="0" marL="0" rtl="0" algn="l">
              <a:spcBef>
                <a:spcPts val="0"/>
              </a:spcBef>
              <a:spcAft>
                <a:spcPts val="0"/>
              </a:spcAft>
              <a:buNone/>
            </a:pPr>
            <a:r>
              <a:t/>
            </a:r>
            <a:endParaRPr sz="900">
              <a:solidFill>
                <a:schemeClr val="dk1"/>
              </a:solidFill>
              <a:latin typeface="Lora SemiBold"/>
              <a:ea typeface="Lora SemiBold"/>
              <a:cs typeface="Lora SemiBold"/>
              <a:sym typeface="Lora SemiBold"/>
            </a:endParaRPr>
          </a:p>
        </p:txBody>
      </p:sp>
      <p:sp>
        <p:nvSpPr>
          <p:cNvPr id="439" name="Google Shape;439;p47"/>
          <p:cNvSpPr txBox="1"/>
          <p:nvPr/>
        </p:nvSpPr>
        <p:spPr>
          <a:xfrm>
            <a:off x="4705550" y="4185275"/>
            <a:ext cx="16812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Tools</a:t>
            </a:r>
            <a:endParaRPr b="1" sz="1600">
              <a:solidFill>
                <a:schemeClr val="dk1"/>
              </a:solidFill>
              <a:latin typeface="Roboto Serif"/>
              <a:ea typeface="Roboto Serif"/>
              <a:cs typeface="Roboto Serif"/>
              <a:sym typeface="Roboto Serif"/>
            </a:endParaRPr>
          </a:p>
        </p:txBody>
      </p:sp>
      <p:sp>
        <p:nvSpPr>
          <p:cNvPr id="440" name="Google Shape;440;p47"/>
          <p:cNvSpPr txBox="1"/>
          <p:nvPr/>
        </p:nvSpPr>
        <p:spPr>
          <a:xfrm>
            <a:off x="4795200" y="4594750"/>
            <a:ext cx="11166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Lora SemiBold"/>
                <a:ea typeface="Lora SemiBold"/>
                <a:cs typeface="Lora SemiBold"/>
                <a:sym typeface="Lora SemiBold"/>
              </a:rPr>
              <a:t>Nmap</a:t>
            </a:r>
            <a:endParaRPr sz="1200">
              <a:solidFill>
                <a:schemeClr val="dk1"/>
              </a:solidFill>
              <a:latin typeface="Lora SemiBold"/>
              <a:ea typeface="Lora SemiBold"/>
              <a:cs typeface="Lora SemiBold"/>
              <a:sym typeface="Lora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48"/>
          <p:cNvPicPr preferRelativeResize="0"/>
          <p:nvPr/>
        </p:nvPicPr>
        <p:blipFill>
          <a:blip r:embed="rId3">
            <a:alphaModFix/>
          </a:blip>
          <a:stretch>
            <a:fillRect/>
          </a:stretch>
        </p:blipFill>
        <p:spPr>
          <a:xfrm>
            <a:off x="609775" y="956025"/>
            <a:ext cx="7924451" cy="4039524"/>
          </a:xfrm>
          <a:prstGeom prst="rect">
            <a:avLst/>
          </a:prstGeom>
          <a:noFill/>
          <a:ln cap="flat" cmpd="sng" w="9525">
            <a:solidFill>
              <a:schemeClr val="dk1"/>
            </a:solidFill>
            <a:prstDash val="solid"/>
            <a:round/>
            <a:headEnd len="sm" w="sm" type="none"/>
            <a:tailEnd len="sm" w="sm" type="none"/>
          </a:ln>
        </p:spPr>
      </p:pic>
      <p:sp>
        <p:nvSpPr>
          <p:cNvPr id="446" name="Google Shape;446;p48"/>
          <p:cNvSpPr/>
          <p:nvPr/>
        </p:nvSpPr>
        <p:spPr>
          <a:xfrm>
            <a:off x="2121275" y="278600"/>
            <a:ext cx="4767300" cy="476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latin typeface="Lora SemiBold"/>
                <a:ea typeface="Lora SemiBold"/>
                <a:cs typeface="Lora SemiBold"/>
                <a:sym typeface="Lora SemiBold"/>
              </a:rPr>
              <a:t>Step 1 :- Visit this site</a:t>
            </a:r>
            <a:endParaRPr sz="1600">
              <a:latin typeface="Lora SemiBold"/>
              <a:ea typeface="Lora SemiBold"/>
              <a:cs typeface="Lora SemiBold"/>
              <a:sym typeface="Lora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9"/>
          <p:cNvSpPr/>
          <p:nvPr/>
        </p:nvSpPr>
        <p:spPr>
          <a:xfrm>
            <a:off x="1782550" y="240950"/>
            <a:ext cx="5532300" cy="501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latin typeface="Lora SemiBold"/>
                <a:ea typeface="Lora SemiBold"/>
                <a:cs typeface="Lora SemiBold"/>
                <a:sym typeface="Lora SemiBold"/>
              </a:rPr>
              <a:t>Step 2:- And go to the Registration page.</a:t>
            </a:r>
            <a:endParaRPr sz="1600">
              <a:latin typeface="Lora SemiBold"/>
              <a:ea typeface="Lora SemiBold"/>
              <a:cs typeface="Lora SemiBold"/>
              <a:sym typeface="Lora SemiBold"/>
            </a:endParaRPr>
          </a:p>
        </p:txBody>
      </p:sp>
      <p:pic>
        <p:nvPicPr>
          <p:cNvPr id="452" name="Google Shape;452;p49"/>
          <p:cNvPicPr preferRelativeResize="0"/>
          <p:nvPr/>
        </p:nvPicPr>
        <p:blipFill>
          <a:blip r:embed="rId3">
            <a:alphaModFix/>
          </a:blip>
          <a:stretch>
            <a:fillRect/>
          </a:stretch>
        </p:blipFill>
        <p:spPr>
          <a:xfrm>
            <a:off x="1330925" y="930000"/>
            <a:ext cx="6385475" cy="39472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50"/>
          <p:cNvPicPr preferRelativeResize="0"/>
          <p:nvPr/>
        </p:nvPicPr>
        <p:blipFill>
          <a:blip r:embed="rId3">
            <a:alphaModFix/>
          </a:blip>
          <a:stretch>
            <a:fillRect/>
          </a:stretch>
        </p:blipFill>
        <p:spPr>
          <a:xfrm>
            <a:off x="1280750" y="1006200"/>
            <a:ext cx="6561100" cy="3922175"/>
          </a:xfrm>
          <a:prstGeom prst="rect">
            <a:avLst/>
          </a:prstGeom>
          <a:noFill/>
          <a:ln cap="flat" cmpd="sng" w="9525">
            <a:solidFill>
              <a:schemeClr val="dk1"/>
            </a:solidFill>
            <a:prstDash val="solid"/>
            <a:round/>
            <a:headEnd len="sm" w="sm" type="none"/>
            <a:tailEnd len="sm" w="sm" type="none"/>
          </a:ln>
        </p:spPr>
      </p:pic>
      <p:sp>
        <p:nvSpPr>
          <p:cNvPr id="458" name="Google Shape;458;p50"/>
          <p:cNvSpPr/>
          <p:nvPr/>
        </p:nvSpPr>
        <p:spPr>
          <a:xfrm>
            <a:off x="1393650" y="203325"/>
            <a:ext cx="6285000" cy="652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latin typeface="Lora SemiBold"/>
                <a:ea typeface="Lora SemiBold"/>
                <a:cs typeface="Lora SemiBold"/>
                <a:sym typeface="Lora SemiBold"/>
              </a:rPr>
              <a:t>Step 3 :- Fill up all the details like name,email,phone no,comment,semester,</a:t>
            </a:r>
            <a:endParaRPr sz="1300">
              <a:latin typeface="Lora SemiBold"/>
              <a:ea typeface="Lora SemiBold"/>
              <a:cs typeface="Lora SemiBold"/>
              <a:sym typeface="Lora SemiBold"/>
            </a:endParaRPr>
          </a:p>
          <a:p>
            <a:pPr indent="0" lvl="0" marL="0" rtl="0" algn="l">
              <a:spcBef>
                <a:spcPts val="0"/>
              </a:spcBef>
              <a:spcAft>
                <a:spcPts val="0"/>
              </a:spcAft>
              <a:buNone/>
            </a:pPr>
            <a:r>
              <a:rPr lang="en-GB" sz="1300">
                <a:latin typeface="Lora SemiBold"/>
                <a:ea typeface="Lora SemiBold"/>
                <a:cs typeface="Lora SemiBold"/>
                <a:sym typeface="Lora SemiBold"/>
              </a:rPr>
              <a:t>Transaction id. After click the choose file and select the php file.</a:t>
            </a:r>
            <a:endParaRPr sz="1300">
              <a:latin typeface="Lora SemiBold"/>
              <a:ea typeface="Lora SemiBold"/>
              <a:cs typeface="Lora SemiBold"/>
              <a:sym typeface="Lora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51"/>
          <p:cNvPicPr preferRelativeResize="0"/>
          <p:nvPr/>
        </p:nvPicPr>
        <p:blipFill>
          <a:blip r:embed="rId3">
            <a:alphaModFix/>
          </a:blip>
          <a:stretch>
            <a:fillRect/>
          </a:stretch>
        </p:blipFill>
        <p:spPr>
          <a:xfrm>
            <a:off x="1141625" y="1294725"/>
            <a:ext cx="6860725" cy="3759075"/>
          </a:xfrm>
          <a:prstGeom prst="rect">
            <a:avLst/>
          </a:prstGeom>
          <a:noFill/>
          <a:ln cap="flat" cmpd="sng" w="9525">
            <a:solidFill>
              <a:schemeClr val="dk1"/>
            </a:solidFill>
            <a:prstDash val="solid"/>
            <a:round/>
            <a:headEnd len="sm" w="sm" type="none"/>
            <a:tailEnd len="sm" w="sm" type="none"/>
          </a:ln>
        </p:spPr>
      </p:pic>
      <p:sp>
        <p:nvSpPr>
          <p:cNvPr id="464" name="Google Shape;464;p51"/>
          <p:cNvSpPr/>
          <p:nvPr/>
        </p:nvSpPr>
        <p:spPr>
          <a:xfrm>
            <a:off x="1141650" y="153150"/>
            <a:ext cx="6860700" cy="451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ora SemiBold"/>
                <a:ea typeface="Lora SemiBold"/>
                <a:cs typeface="Lora SemiBold"/>
                <a:sym typeface="Lora SemiBold"/>
              </a:rPr>
              <a:t>Step 4 :- In this php file  we can write a malicious script and after submit form this php file store on the server. It is a very harmful.</a:t>
            </a:r>
            <a:endParaRPr sz="1100">
              <a:latin typeface="Lora SemiBold"/>
              <a:ea typeface="Lora SemiBold"/>
              <a:cs typeface="Lora SemiBold"/>
              <a:sym typeface="Lora SemiBold"/>
            </a:endParaRPr>
          </a:p>
        </p:txBody>
      </p:sp>
      <p:sp>
        <p:nvSpPr>
          <p:cNvPr id="465" name="Google Shape;465;p51"/>
          <p:cNvSpPr/>
          <p:nvPr/>
        </p:nvSpPr>
        <p:spPr>
          <a:xfrm>
            <a:off x="1167300" y="723925"/>
            <a:ext cx="6860700" cy="451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latin typeface="Lora SemiBold"/>
                <a:ea typeface="Lora SemiBold"/>
                <a:cs typeface="Lora SemiBold"/>
                <a:sym typeface="Lora SemiBold"/>
              </a:rPr>
              <a:t>Step 5 :- We can select file after click the submit form button and this form successfully register.</a:t>
            </a:r>
            <a:endParaRPr sz="1100">
              <a:latin typeface="Lora SemiBold"/>
              <a:ea typeface="Lora SemiBold"/>
              <a:cs typeface="Lora SemiBold"/>
              <a:sym typeface="Lora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p:nvPr/>
        </p:nvSpPr>
        <p:spPr>
          <a:xfrm>
            <a:off x="4028125" y="2582075"/>
            <a:ext cx="5020200" cy="903900"/>
          </a:xfrm>
          <a:prstGeom prst="rect">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7" name="Google Shape;87;p16"/>
          <p:cNvSpPr/>
          <p:nvPr/>
        </p:nvSpPr>
        <p:spPr>
          <a:xfrm>
            <a:off x="4028125" y="340175"/>
            <a:ext cx="5020200" cy="9039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8" name="Google Shape;88;p16"/>
          <p:cNvSpPr/>
          <p:nvPr/>
        </p:nvSpPr>
        <p:spPr>
          <a:xfrm>
            <a:off x="3989875" y="1502525"/>
            <a:ext cx="5020200" cy="903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9" name="Google Shape;89;p16"/>
          <p:cNvSpPr/>
          <p:nvPr/>
        </p:nvSpPr>
        <p:spPr>
          <a:xfrm>
            <a:off x="4027375" y="3773225"/>
            <a:ext cx="5020200" cy="903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0" name="Google Shape;90;p16"/>
          <p:cNvSpPr txBox="1"/>
          <p:nvPr/>
        </p:nvSpPr>
        <p:spPr>
          <a:xfrm>
            <a:off x="4028125" y="340175"/>
            <a:ext cx="611100" cy="90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600">
                <a:latin typeface="Times New Roman"/>
                <a:ea typeface="Times New Roman"/>
                <a:cs typeface="Times New Roman"/>
                <a:sym typeface="Times New Roman"/>
              </a:rPr>
              <a:t>1</a:t>
            </a:r>
            <a:endParaRPr b="1" sz="3600">
              <a:latin typeface="Times New Roman"/>
              <a:ea typeface="Times New Roman"/>
              <a:cs typeface="Times New Roman"/>
              <a:sym typeface="Times New Roman"/>
            </a:endParaRPr>
          </a:p>
        </p:txBody>
      </p:sp>
      <p:sp>
        <p:nvSpPr>
          <p:cNvPr id="91" name="Google Shape;91;p16"/>
          <p:cNvSpPr txBox="1"/>
          <p:nvPr/>
        </p:nvSpPr>
        <p:spPr>
          <a:xfrm>
            <a:off x="4557575" y="320825"/>
            <a:ext cx="4405200" cy="73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latin typeface="Lora"/>
                <a:ea typeface="Lora"/>
                <a:cs typeface="Lora"/>
                <a:sym typeface="Lora"/>
              </a:rPr>
              <a:t>Vulnerability Assessment and Penetration Testing (VAPT) is a security testing method used by organization to test their applications and IT networks.</a:t>
            </a:r>
            <a:endParaRPr b="1" sz="1200">
              <a:latin typeface="Lora"/>
              <a:ea typeface="Lora"/>
              <a:cs typeface="Lora"/>
              <a:sym typeface="Lora"/>
            </a:endParaRPr>
          </a:p>
          <a:p>
            <a:pPr indent="0" lvl="0" marL="0" rtl="0" algn="l">
              <a:spcBef>
                <a:spcPts val="0"/>
              </a:spcBef>
              <a:spcAft>
                <a:spcPts val="0"/>
              </a:spcAft>
              <a:buNone/>
            </a:pPr>
            <a:r>
              <a:t/>
            </a:r>
            <a:endParaRPr b="1" sz="1500">
              <a:latin typeface="Lora"/>
              <a:ea typeface="Lora"/>
              <a:cs typeface="Lora"/>
              <a:sym typeface="Lora"/>
            </a:endParaRPr>
          </a:p>
        </p:txBody>
      </p:sp>
      <p:sp>
        <p:nvSpPr>
          <p:cNvPr id="92" name="Google Shape;92;p16"/>
          <p:cNvSpPr txBox="1"/>
          <p:nvPr/>
        </p:nvSpPr>
        <p:spPr>
          <a:xfrm>
            <a:off x="3989875" y="1581950"/>
            <a:ext cx="687600" cy="56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600">
                <a:latin typeface="Times New Roman"/>
                <a:ea typeface="Times New Roman"/>
                <a:cs typeface="Times New Roman"/>
                <a:sym typeface="Times New Roman"/>
              </a:rPr>
              <a:t>2</a:t>
            </a:r>
            <a:endParaRPr b="1" sz="3600">
              <a:latin typeface="Times New Roman"/>
              <a:ea typeface="Times New Roman"/>
              <a:cs typeface="Times New Roman"/>
              <a:sym typeface="Times New Roman"/>
            </a:endParaRPr>
          </a:p>
        </p:txBody>
      </p:sp>
      <p:sp>
        <p:nvSpPr>
          <p:cNvPr id="93" name="Google Shape;93;p16"/>
          <p:cNvSpPr txBox="1"/>
          <p:nvPr/>
        </p:nvSpPr>
        <p:spPr>
          <a:xfrm>
            <a:off x="4557575" y="1502527"/>
            <a:ext cx="4534200" cy="90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latin typeface="Lora"/>
                <a:ea typeface="Lora"/>
                <a:cs typeface="Lora"/>
                <a:sym typeface="Lora"/>
              </a:rPr>
              <a:t>A Vulnerability Assessment (or vulnerability scan) is an information security process used to identify weaknesses or vulnerabilities in a computer system or network.</a:t>
            </a:r>
            <a:endParaRPr b="1" sz="1200">
              <a:latin typeface="Lora"/>
              <a:ea typeface="Lora"/>
              <a:cs typeface="Lora"/>
              <a:sym typeface="Lora"/>
            </a:endParaRPr>
          </a:p>
          <a:p>
            <a:pPr indent="0" lvl="0" marL="0" rtl="0" algn="l">
              <a:spcBef>
                <a:spcPts val="0"/>
              </a:spcBef>
              <a:spcAft>
                <a:spcPts val="0"/>
              </a:spcAft>
              <a:buNone/>
            </a:pPr>
            <a:r>
              <a:t/>
            </a:r>
            <a:endParaRPr sz="1500">
              <a:latin typeface="Roboto"/>
              <a:ea typeface="Roboto"/>
              <a:cs typeface="Roboto"/>
              <a:sym typeface="Roboto"/>
            </a:endParaRPr>
          </a:p>
        </p:txBody>
      </p:sp>
      <p:sp>
        <p:nvSpPr>
          <p:cNvPr id="94" name="Google Shape;94;p16"/>
          <p:cNvSpPr txBox="1"/>
          <p:nvPr/>
        </p:nvSpPr>
        <p:spPr>
          <a:xfrm>
            <a:off x="4028125" y="2664875"/>
            <a:ext cx="611100" cy="64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600">
                <a:latin typeface="Times New Roman"/>
                <a:ea typeface="Times New Roman"/>
                <a:cs typeface="Times New Roman"/>
                <a:sym typeface="Times New Roman"/>
              </a:rPr>
              <a:t>3</a:t>
            </a:r>
            <a:endParaRPr b="1" sz="3600">
              <a:latin typeface="Times New Roman"/>
              <a:ea typeface="Times New Roman"/>
              <a:cs typeface="Times New Roman"/>
              <a:sym typeface="Times New Roman"/>
            </a:endParaRPr>
          </a:p>
        </p:txBody>
      </p:sp>
      <p:sp>
        <p:nvSpPr>
          <p:cNvPr id="95" name="Google Shape;95;p16"/>
          <p:cNvSpPr txBox="1"/>
          <p:nvPr/>
        </p:nvSpPr>
        <p:spPr>
          <a:xfrm>
            <a:off x="4677475" y="2664875"/>
            <a:ext cx="4010400" cy="7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Lora"/>
                <a:ea typeface="Lora"/>
                <a:cs typeface="Lora"/>
                <a:sym typeface="Lora"/>
              </a:rPr>
              <a:t>A Penetration Testing (or pen test) is an authorized simulated attack on a computer system performed to evaluate the system’s security.</a:t>
            </a:r>
            <a:endParaRPr b="1">
              <a:latin typeface="Lora"/>
              <a:ea typeface="Lora"/>
              <a:cs typeface="Lora"/>
              <a:sym typeface="Lora"/>
            </a:endParaRPr>
          </a:p>
        </p:txBody>
      </p:sp>
      <p:sp>
        <p:nvSpPr>
          <p:cNvPr id="96" name="Google Shape;96;p16"/>
          <p:cNvSpPr txBox="1"/>
          <p:nvPr/>
        </p:nvSpPr>
        <p:spPr>
          <a:xfrm>
            <a:off x="4028125" y="3773225"/>
            <a:ext cx="611100" cy="64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600">
                <a:latin typeface="Times New Roman"/>
                <a:ea typeface="Times New Roman"/>
                <a:cs typeface="Times New Roman"/>
                <a:sym typeface="Times New Roman"/>
              </a:rPr>
              <a:t>4</a:t>
            </a:r>
            <a:endParaRPr b="1" sz="3600">
              <a:latin typeface="Times New Roman"/>
              <a:ea typeface="Times New Roman"/>
              <a:cs typeface="Times New Roman"/>
              <a:sym typeface="Times New Roman"/>
            </a:endParaRPr>
          </a:p>
        </p:txBody>
      </p:sp>
      <p:sp>
        <p:nvSpPr>
          <p:cNvPr id="97" name="Google Shape;97;p16"/>
          <p:cNvSpPr txBox="1"/>
          <p:nvPr/>
        </p:nvSpPr>
        <p:spPr>
          <a:xfrm>
            <a:off x="4608575" y="3862325"/>
            <a:ext cx="4303200" cy="73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latin typeface="Lora"/>
                <a:ea typeface="Lora"/>
                <a:cs typeface="Lora"/>
                <a:sym typeface="Lora"/>
              </a:rPr>
              <a:t>Vulnerability scanning is performed within the security parameter and Penetration testing is performed outside of the security parameter.</a:t>
            </a:r>
            <a:endParaRPr b="1" sz="1200">
              <a:latin typeface="Lora"/>
              <a:ea typeface="Lora"/>
              <a:cs typeface="Lora"/>
              <a:sym typeface="Lora"/>
            </a:endParaRPr>
          </a:p>
          <a:p>
            <a:pPr indent="0" lvl="0" marL="0" rtl="0" algn="l">
              <a:spcBef>
                <a:spcPts val="0"/>
              </a:spcBef>
              <a:spcAft>
                <a:spcPts val="0"/>
              </a:spcAft>
              <a:buNone/>
            </a:pPr>
            <a:r>
              <a:t/>
            </a:r>
            <a:endParaRPr b="1" sz="1500">
              <a:latin typeface="Lora"/>
              <a:ea typeface="Lora"/>
              <a:cs typeface="Lora"/>
              <a:sym typeface="Lora"/>
            </a:endParaRPr>
          </a:p>
        </p:txBody>
      </p:sp>
      <p:sp>
        <p:nvSpPr>
          <p:cNvPr id="98" name="Google Shape;98;p16"/>
          <p:cNvSpPr txBox="1"/>
          <p:nvPr/>
        </p:nvSpPr>
        <p:spPr>
          <a:xfrm>
            <a:off x="0" y="2142050"/>
            <a:ext cx="3861900" cy="64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000">
                <a:latin typeface="Roboto Serif"/>
                <a:ea typeface="Roboto Serif"/>
                <a:cs typeface="Roboto Serif"/>
                <a:sym typeface="Roboto Serif"/>
              </a:rPr>
              <a:t>Introduction</a:t>
            </a:r>
            <a:endParaRPr b="1" sz="1900">
              <a:latin typeface="Roboto Serif"/>
              <a:ea typeface="Roboto Serif"/>
              <a:cs typeface="Roboto Serif"/>
              <a:sym typeface="Roboto Serif"/>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2"/>
          <p:cNvSpPr/>
          <p:nvPr/>
        </p:nvSpPr>
        <p:spPr>
          <a:xfrm>
            <a:off x="979650" y="253500"/>
            <a:ext cx="7376700" cy="439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ora SemiBold"/>
                <a:ea typeface="Lora SemiBold"/>
                <a:cs typeface="Lora SemiBold"/>
                <a:sym typeface="Lora SemiBold"/>
              </a:rPr>
              <a:t>Step 6 :- As  a result,using email address and password we can login successfully</a:t>
            </a:r>
            <a:endParaRPr>
              <a:latin typeface="Lora SemiBold"/>
              <a:ea typeface="Lora SemiBold"/>
              <a:cs typeface="Lora SemiBold"/>
              <a:sym typeface="Lora SemiBold"/>
            </a:endParaRPr>
          </a:p>
        </p:txBody>
      </p:sp>
      <p:pic>
        <p:nvPicPr>
          <p:cNvPr id="471" name="Google Shape;471;p52"/>
          <p:cNvPicPr preferRelativeResize="0"/>
          <p:nvPr/>
        </p:nvPicPr>
        <p:blipFill>
          <a:blip r:embed="rId3">
            <a:alphaModFix/>
          </a:blip>
          <a:stretch>
            <a:fillRect/>
          </a:stretch>
        </p:blipFill>
        <p:spPr>
          <a:xfrm>
            <a:off x="979625" y="955675"/>
            <a:ext cx="7376750" cy="40148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53"/>
          <p:cNvPicPr preferRelativeResize="0"/>
          <p:nvPr/>
        </p:nvPicPr>
        <p:blipFill>
          <a:blip r:embed="rId3">
            <a:alphaModFix/>
          </a:blip>
          <a:stretch>
            <a:fillRect/>
          </a:stretch>
        </p:blipFill>
        <p:spPr>
          <a:xfrm>
            <a:off x="829550" y="283213"/>
            <a:ext cx="7615048" cy="45770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4"/>
          <p:cNvSpPr txBox="1"/>
          <p:nvPr/>
        </p:nvSpPr>
        <p:spPr>
          <a:xfrm>
            <a:off x="1893300" y="323400"/>
            <a:ext cx="5357400" cy="721500"/>
          </a:xfrm>
          <a:prstGeom prst="rect">
            <a:avLst/>
          </a:prstGeom>
          <a:noFill/>
          <a:ln>
            <a:noFill/>
          </a:ln>
        </p:spPr>
        <p:txBody>
          <a:bodyPr anchorCtr="0" anchor="t" bIns="91425" lIns="91425" spcFirstLastPara="1" rIns="91425" wrap="square" tIns="91425">
            <a:noAutofit/>
          </a:bodyPr>
          <a:lstStyle/>
          <a:p>
            <a:pPr indent="-400050" lvl="0" marL="457200" rtl="0" algn="ctr">
              <a:spcBef>
                <a:spcPts val="0"/>
              </a:spcBef>
              <a:spcAft>
                <a:spcPts val="0"/>
              </a:spcAft>
              <a:buClr>
                <a:schemeClr val="dk1"/>
              </a:buClr>
              <a:buSzPts val="2700"/>
              <a:buFont typeface="Roboto Serif"/>
              <a:buChar char="❖"/>
            </a:pPr>
            <a:r>
              <a:rPr b="1" lang="en-GB" sz="2700" u="sng">
                <a:solidFill>
                  <a:schemeClr val="dk1"/>
                </a:solidFill>
                <a:latin typeface="Roboto Serif"/>
                <a:ea typeface="Roboto Serif"/>
                <a:cs typeface="Roboto Serif"/>
                <a:sym typeface="Roboto Serif"/>
              </a:rPr>
              <a:t>File Upload Prevention</a:t>
            </a:r>
            <a:endParaRPr b="1" sz="2700" u="sng">
              <a:solidFill>
                <a:schemeClr val="dk1"/>
              </a:solidFill>
              <a:latin typeface="Roboto Serif"/>
              <a:ea typeface="Roboto Serif"/>
              <a:cs typeface="Roboto Serif"/>
              <a:sym typeface="Roboto Serif"/>
            </a:endParaRPr>
          </a:p>
        </p:txBody>
      </p:sp>
      <p:pic>
        <p:nvPicPr>
          <p:cNvPr id="482" name="Google Shape;482;p54"/>
          <p:cNvPicPr preferRelativeResize="0"/>
          <p:nvPr/>
        </p:nvPicPr>
        <p:blipFill>
          <a:blip r:embed="rId3">
            <a:alphaModFix/>
          </a:blip>
          <a:stretch>
            <a:fillRect/>
          </a:stretch>
        </p:blipFill>
        <p:spPr>
          <a:xfrm>
            <a:off x="1343850" y="1397700"/>
            <a:ext cx="1035425" cy="1035425"/>
          </a:xfrm>
          <a:prstGeom prst="rect">
            <a:avLst/>
          </a:prstGeom>
          <a:noFill/>
          <a:ln>
            <a:noFill/>
          </a:ln>
        </p:spPr>
      </p:pic>
      <p:pic>
        <p:nvPicPr>
          <p:cNvPr id="483" name="Google Shape;483;p54"/>
          <p:cNvPicPr preferRelativeResize="0"/>
          <p:nvPr/>
        </p:nvPicPr>
        <p:blipFill>
          <a:blip r:embed="rId4">
            <a:alphaModFix/>
          </a:blip>
          <a:stretch>
            <a:fillRect/>
          </a:stretch>
        </p:blipFill>
        <p:spPr>
          <a:xfrm>
            <a:off x="5498725" y="1397700"/>
            <a:ext cx="1035476" cy="1035425"/>
          </a:xfrm>
          <a:prstGeom prst="rect">
            <a:avLst/>
          </a:prstGeom>
          <a:noFill/>
          <a:ln>
            <a:noFill/>
          </a:ln>
        </p:spPr>
      </p:pic>
      <p:pic>
        <p:nvPicPr>
          <p:cNvPr id="484" name="Google Shape;484;p54"/>
          <p:cNvPicPr preferRelativeResize="0"/>
          <p:nvPr/>
        </p:nvPicPr>
        <p:blipFill>
          <a:blip r:embed="rId5">
            <a:alphaModFix/>
          </a:blip>
          <a:stretch>
            <a:fillRect/>
          </a:stretch>
        </p:blipFill>
        <p:spPr>
          <a:xfrm>
            <a:off x="3245425" y="3107750"/>
            <a:ext cx="1035425" cy="1035425"/>
          </a:xfrm>
          <a:prstGeom prst="rect">
            <a:avLst/>
          </a:prstGeom>
          <a:noFill/>
          <a:ln>
            <a:noFill/>
          </a:ln>
        </p:spPr>
      </p:pic>
      <p:sp>
        <p:nvSpPr>
          <p:cNvPr id="485" name="Google Shape;485;p54"/>
          <p:cNvSpPr txBox="1"/>
          <p:nvPr/>
        </p:nvSpPr>
        <p:spPr>
          <a:xfrm>
            <a:off x="2473338" y="1672750"/>
            <a:ext cx="26184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Lora"/>
                <a:ea typeface="Lora"/>
                <a:cs typeface="Lora"/>
                <a:sym typeface="Lora"/>
              </a:rPr>
              <a:t>Only allow specific file types</a:t>
            </a:r>
            <a:endParaRPr b="1">
              <a:solidFill>
                <a:schemeClr val="dk1"/>
              </a:solidFill>
              <a:latin typeface="Lora"/>
              <a:ea typeface="Lora"/>
              <a:cs typeface="Lora"/>
              <a:sym typeface="Lora"/>
            </a:endParaRPr>
          </a:p>
        </p:txBody>
      </p:sp>
      <p:pic>
        <p:nvPicPr>
          <p:cNvPr id="486" name="Google Shape;486;p54"/>
          <p:cNvPicPr preferRelativeResize="0"/>
          <p:nvPr/>
        </p:nvPicPr>
        <p:blipFill>
          <a:blip r:embed="rId6">
            <a:alphaModFix/>
          </a:blip>
          <a:stretch>
            <a:fillRect/>
          </a:stretch>
        </p:blipFill>
        <p:spPr>
          <a:xfrm>
            <a:off x="3593788" y="3377350"/>
            <a:ext cx="338693" cy="496225"/>
          </a:xfrm>
          <a:prstGeom prst="rect">
            <a:avLst/>
          </a:prstGeom>
          <a:noFill/>
          <a:ln>
            <a:noFill/>
          </a:ln>
        </p:spPr>
      </p:pic>
      <p:pic>
        <p:nvPicPr>
          <p:cNvPr id="487" name="Google Shape;487;p54"/>
          <p:cNvPicPr preferRelativeResize="0"/>
          <p:nvPr/>
        </p:nvPicPr>
        <p:blipFill>
          <a:blip r:embed="rId7">
            <a:alphaModFix/>
          </a:blip>
          <a:stretch>
            <a:fillRect/>
          </a:stretch>
        </p:blipFill>
        <p:spPr>
          <a:xfrm>
            <a:off x="1656774" y="1667299"/>
            <a:ext cx="409575" cy="496216"/>
          </a:xfrm>
          <a:prstGeom prst="rect">
            <a:avLst/>
          </a:prstGeom>
          <a:noFill/>
          <a:ln>
            <a:noFill/>
          </a:ln>
        </p:spPr>
      </p:pic>
      <p:pic>
        <p:nvPicPr>
          <p:cNvPr id="488" name="Google Shape;488;p54"/>
          <p:cNvPicPr preferRelativeResize="0"/>
          <p:nvPr/>
        </p:nvPicPr>
        <p:blipFill>
          <a:blip r:embed="rId8">
            <a:alphaModFix/>
          </a:blip>
          <a:stretch>
            <a:fillRect/>
          </a:stretch>
        </p:blipFill>
        <p:spPr>
          <a:xfrm>
            <a:off x="5751525" y="1667313"/>
            <a:ext cx="529867" cy="496225"/>
          </a:xfrm>
          <a:prstGeom prst="rect">
            <a:avLst/>
          </a:prstGeom>
          <a:noFill/>
          <a:ln>
            <a:noFill/>
          </a:ln>
        </p:spPr>
      </p:pic>
      <p:sp>
        <p:nvSpPr>
          <p:cNvPr id="489" name="Google Shape;489;p54"/>
          <p:cNvSpPr txBox="1"/>
          <p:nvPr/>
        </p:nvSpPr>
        <p:spPr>
          <a:xfrm>
            <a:off x="6868150" y="1672750"/>
            <a:ext cx="20442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Lora"/>
                <a:ea typeface="Lora"/>
                <a:cs typeface="Lora"/>
                <a:sym typeface="Lora"/>
              </a:rPr>
              <a:t>Verify file types.</a:t>
            </a:r>
            <a:endParaRPr b="1">
              <a:solidFill>
                <a:schemeClr val="dk1"/>
              </a:solidFill>
              <a:latin typeface="Lora"/>
              <a:ea typeface="Lora"/>
              <a:cs typeface="Lora"/>
              <a:sym typeface="Lora"/>
            </a:endParaRPr>
          </a:p>
        </p:txBody>
      </p:sp>
      <p:sp>
        <p:nvSpPr>
          <p:cNvPr id="490" name="Google Shape;490;p54"/>
          <p:cNvSpPr txBox="1"/>
          <p:nvPr/>
        </p:nvSpPr>
        <p:spPr>
          <a:xfrm>
            <a:off x="4637075" y="3377375"/>
            <a:ext cx="24396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Lora"/>
                <a:ea typeface="Lora"/>
                <a:cs typeface="Lora"/>
                <a:sym typeface="Lora"/>
              </a:rPr>
              <a:t>File size restrictions.</a:t>
            </a:r>
            <a:endParaRPr b="1">
              <a:solidFill>
                <a:schemeClr val="dk1"/>
              </a:solidFill>
              <a:latin typeface="Lora"/>
              <a:ea typeface="Lora"/>
              <a:cs typeface="Lora"/>
              <a:sym typeface="Lor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55"/>
          <p:cNvPicPr preferRelativeResize="0"/>
          <p:nvPr/>
        </p:nvPicPr>
        <p:blipFill>
          <a:blip r:embed="rId3">
            <a:alphaModFix/>
          </a:blip>
          <a:stretch>
            <a:fillRect/>
          </a:stretch>
        </p:blipFill>
        <p:spPr>
          <a:xfrm>
            <a:off x="327325" y="981125"/>
            <a:ext cx="8618477" cy="4064626"/>
          </a:xfrm>
          <a:prstGeom prst="rect">
            <a:avLst/>
          </a:prstGeom>
          <a:noFill/>
          <a:ln cap="flat" cmpd="sng" w="9525">
            <a:solidFill>
              <a:schemeClr val="dk1"/>
            </a:solidFill>
            <a:prstDash val="solid"/>
            <a:round/>
            <a:headEnd len="sm" w="sm" type="none"/>
            <a:tailEnd len="sm" w="sm" type="none"/>
          </a:ln>
        </p:spPr>
      </p:pic>
      <p:sp>
        <p:nvSpPr>
          <p:cNvPr id="496" name="Google Shape;496;p55"/>
          <p:cNvSpPr/>
          <p:nvPr/>
        </p:nvSpPr>
        <p:spPr>
          <a:xfrm>
            <a:off x="2560350" y="178100"/>
            <a:ext cx="4880100" cy="6024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latin typeface="Roboto Serif"/>
                <a:ea typeface="Roboto Serif"/>
                <a:cs typeface="Roboto Serif"/>
                <a:sym typeface="Roboto Serif"/>
              </a:rPr>
              <a:t>OTP Bypass</a:t>
            </a:r>
            <a:endParaRPr b="1" sz="3400">
              <a:latin typeface="Roboto Serif"/>
              <a:ea typeface="Roboto Serif"/>
              <a:cs typeface="Roboto Serif"/>
              <a:sym typeface="Roboto Serif"/>
            </a:endParaRPr>
          </a:p>
        </p:txBody>
      </p:sp>
      <p:sp>
        <p:nvSpPr>
          <p:cNvPr id="497" name="Google Shape;497;p55"/>
          <p:cNvSpPr/>
          <p:nvPr/>
        </p:nvSpPr>
        <p:spPr>
          <a:xfrm>
            <a:off x="1556750" y="140600"/>
            <a:ext cx="690000" cy="6774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100">
                <a:latin typeface="Roboto Serif"/>
                <a:ea typeface="Roboto Serif"/>
                <a:cs typeface="Roboto Serif"/>
                <a:sym typeface="Roboto Serif"/>
              </a:rPr>
              <a:t>5</a:t>
            </a:r>
            <a:endParaRPr b="1" sz="3100">
              <a:latin typeface="Roboto Serif"/>
              <a:ea typeface="Roboto Serif"/>
              <a:cs typeface="Roboto Serif"/>
              <a:sym typeface="Roboto Serif"/>
            </a:endParaRPr>
          </a:p>
        </p:txBody>
      </p:sp>
      <p:sp>
        <p:nvSpPr>
          <p:cNvPr id="498" name="Google Shape;498;p55"/>
          <p:cNvSpPr txBox="1"/>
          <p:nvPr/>
        </p:nvSpPr>
        <p:spPr>
          <a:xfrm>
            <a:off x="4342275" y="1147725"/>
            <a:ext cx="42516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ora"/>
                <a:ea typeface="Lora"/>
                <a:cs typeface="Lora"/>
                <a:sym typeface="Lora"/>
              </a:rPr>
              <a:t>Website:</a:t>
            </a:r>
            <a:r>
              <a:rPr lang="en-GB" sz="1700">
                <a:latin typeface="Lora SemiBold"/>
                <a:ea typeface="Lora SemiBold"/>
                <a:cs typeface="Lora SemiBold"/>
                <a:sym typeface="Lora SemiBold"/>
              </a:rPr>
              <a:t> </a:t>
            </a:r>
            <a:r>
              <a:rPr lang="en-GB" sz="1600" u="sng">
                <a:solidFill>
                  <a:schemeClr val="dk1"/>
                </a:solidFill>
                <a:latin typeface="Lora SemiBold"/>
                <a:ea typeface="Lora SemiBold"/>
                <a:cs typeface="Lora SemiBold"/>
                <a:sym typeface="Lora SemiBold"/>
                <a:hlinkClick r:id="rId4">
                  <a:extLst>
                    <a:ext uri="{A12FA001-AC4F-418D-AE19-62706E023703}">
                      <ahyp:hlinkClr val="tx"/>
                    </a:ext>
                  </a:extLst>
                </a:hlinkClick>
              </a:rPr>
              <a:t>www.thesouledstore.com</a:t>
            </a:r>
            <a:r>
              <a:rPr lang="en-GB" sz="1600">
                <a:solidFill>
                  <a:schemeClr val="dk1"/>
                </a:solidFill>
                <a:latin typeface="Lora SemiBold"/>
                <a:ea typeface="Lora SemiBold"/>
                <a:cs typeface="Lora SemiBold"/>
                <a:sym typeface="Lora SemiBold"/>
              </a:rPr>
              <a:t> </a:t>
            </a:r>
            <a:endParaRPr sz="1700">
              <a:solidFill>
                <a:schemeClr val="dk1"/>
              </a:solidFill>
              <a:latin typeface="Lora SemiBold"/>
              <a:ea typeface="Lora SemiBold"/>
              <a:cs typeface="Lora SemiBold"/>
              <a:sym typeface="Lora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56"/>
          <p:cNvPicPr preferRelativeResize="0"/>
          <p:nvPr/>
        </p:nvPicPr>
        <p:blipFill>
          <a:blip r:embed="rId3">
            <a:alphaModFix/>
          </a:blip>
          <a:stretch>
            <a:fillRect/>
          </a:stretch>
        </p:blipFill>
        <p:spPr>
          <a:xfrm>
            <a:off x="0" y="1150113"/>
            <a:ext cx="3286101" cy="2777174"/>
          </a:xfrm>
          <a:prstGeom prst="rect">
            <a:avLst/>
          </a:prstGeom>
          <a:noFill/>
          <a:ln>
            <a:noFill/>
          </a:ln>
        </p:spPr>
      </p:pic>
      <p:pic>
        <p:nvPicPr>
          <p:cNvPr id="504" name="Google Shape;504;p56"/>
          <p:cNvPicPr preferRelativeResize="0"/>
          <p:nvPr/>
        </p:nvPicPr>
        <p:blipFill>
          <a:blip r:embed="rId4">
            <a:alphaModFix/>
          </a:blip>
          <a:stretch>
            <a:fillRect/>
          </a:stretch>
        </p:blipFill>
        <p:spPr>
          <a:xfrm>
            <a:off x="3413425" y="44800"/>
            <a:ext cx="1001137" cy="994925"/>
          </a:xfrm>
          <a:prstGeom prst="rect">
            <a:avLst/>
          </a:prstGeom>
          <a:noFill/>
          <a:ln>
            <a:noFill/>
          </a:ln>
        </p:spPr>
      </p:pic>
      <p:pic>
        <p:nvPicPr>
          <p:cNvPr id="505" name="Google Shape;505;p56"/>
          <p:cNvPicPr preferRelativeResize="0"/>
          <p:nvPr/>
        </p:nvPicPr>
        <p:blipFill>
          <a:blip r:embed="rId5">
            <a:alphaModFix/>
          </a:blip>
          <a:stretch>
            <a:fillRect/>
          </a:stretch>
        </p:blipFill>
        <p:spPr>
          <a:xfrm>
            <a:off x="3413425" y="1039725"/>
            <a:ext cx="1001125" cy="994906"/>
          </a:xfrm>
          <a:prstGeom prst="rect">
            <a:avLst/>
          </a:prstGeom>
          <a:noFill/>
          <a:ln>
            <a:noFill/>
          </a:ln>
        </p:spPr>
      </p:pic>
      <p:pic>
        <p:nvPicPr>
          <p:cNvPr id="506" name="Google Shape;506;p56"/>
          <p:cNvPicPr preferRelativeResize="0"/>
          <p:nvPr/>
        </p:nvPicPr>
        <p:blipFill>
          <a:blip r:embed="rId6">
            <a:alphaModFix/>
          </a:blip>
          <a:stretch>
            <a:fillRect/>
          </a:stretch>
        </p:blipFill>
        <p:spPr>
          <a:xfrm>
            <a:off x="3413425" y="2041250"/>
            <a:ext cx="1001125" cy="994889"/>
          </a:xfrm>
          <a:prstGeom prst="rect">
            <a:avLst/>
          </a:prstGeom>
          <a:noFill/>
          <a:ln>
            <a:noFill/>
          </a:ln>
        </p:spPr>
      </p:pic>
      <p:pic>
        <p:nvPicPr>
          <p:cNvPr id="507" name="Google Shape;507;p56"/>
          <p:cNvPicPr preferRelativeResize="0"/>
          <p:nvPr/>
        </p:nvPicPr>
        <p:blipFill>
          <a:blip r:embed="rId7">
            <a:alphaModFix/>
          </a:blip>
          <a:stretch>
            <a:fillRect/>
          </a:stretch>
        </p:blipFill>
        <p:spPr>
          <a:xfrm>
            <a:off x="3413425" y="3094913"/>
            <a:ext cx="1001125" cy="994913"/>
          </a:xfrm>
          <a:prstGeom prst="rect">
            <a:avLst/>
          </a:prstGeom>
          <a:noFill/>
          <a:ln>
            <a:noFill/>
          </a:ln>
        </p:spPr>
      </p:pic>
      <p:pic>
        <p:nvPicPr>
          <p:cNvPr id="508" name="Google Shape;508;p56"/>
          <p:cNvPicPr preferRelativeResize="0"/>
          <p:nvPr/>
        </p:nvPicPr>
        <p:blipFill>
          <a:blip r:embed="rId8">
            <a:alphaModFix/>
          </a:blip>
          <a:stretch>
            <a:fillRect/>
          </a:stretch>
        </p:blipFill>
        <p:spPr>
          <a:xfrm>
            <a:off x="3413425" y="4148600"/>
            <a:ext cx="1001125" cy="994907"/>
          </a:xfrm>
          <a:prstGeom prst="rect">
            <a:avLst/>
          </a:prstGeom>
          <a:noFill/>
          <a:ln>
            <a:noFill/>
          </a:ln>
        </p:spPr>
      </p:pic>
      <p:sp>
        <p:nvSpPr>
          <p:cNvPr id="509" name="Google Shape;509;p56"/>
          <p:cNvSpPr txBox="1"/>
          <p:nvPr/>
        </p:nvSpPr>
        <p:spPr>
          <a:xfrm>
            <a:off x="4541875" y="163075"/>
            <a:ext cx="27651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Target Site</a:t>
            </a:r>
            <a:endParaRPr b="1" sz="1600">
              <a:latin typeface="Roboto Serif"/>
              <a:ea typeface="Roboto Serif"/>
              <a:cs typeface="Roboto Serif"/>
              <a:sym typeface="Roboto Serif"/>
            </a:endParaRPr>
          </a:p>
        </p:txBody>
      </p:sp>
      <p:sp>
        <p:nvSpPr>
          <p:cNvPr id="510" name="Google Shape;510;p56"/>
          <p:cNvSpPr txBox="1"/>
          <p:nvPr/>
        </p:nvSpPr>
        <p:spPr>
          <a:xfrm>
            <a:off x="4541875" y="485838"/>
            <a:ext cx="27651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latin typeface="Lora SemiBold"/>
                <a:ea typeface="Lora SemiBold"/>
                <a:cs typeface="Lora SemiBold"/>
                <a:sym typeface="Lora SemiBold"/>
              </a:rPr>
              <a:t>www.thesouledstore.com</a:t>
            </a:r>
            <a:endParaRPr sz="300">
              <a:latin typeface="Lora SemiBold"/>
              <a:ea typeface="Lora SemiBold"/>
              <a:cs typeface="Lora SemiBold"/>
              <a:sym typeface="Lora SemiBold"/>
            </a:endParaRPr>
          </a:p>
        </p:txBody>
      </p:sp>
      <p:sp>
        <p:nvSpPr>
          <p:cNvPr id="511" name="Google Shape;511;p56"/>
          <p:cNvSpPr txBox="1"/>
          <p:nvPr/>
        </p:nvSpPr>
        <p:spPr>
          <a:xfrm>
            <a:off x="4509525" y="1067963"/>
            <a:ext cx="27204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Vulnerability</a:t>
            </a:r>
            <a:endParaRPr b="1" sz="1600">
              <a:latin typeface="Roboto Serif"/>
              <a:ea typeface="Roboto Serif"/>
              <a:cs typeface="Roboto Serif"/>
              <a:sym typeface="Roboto Serif"/>
            </a:endParaRPr>
          </a:p>
        </p:txBody>
      </p:sp>
      <p:sp>
        <p:nvSpPr>
          <p:cNvPr id="512" name="Google Shape;512;p56"/>
          <p:cNvSpPr txBox="1"/>
          <p:nvPr/>
        </p:nvSpPr>
        <p:spPr>
          <a:xfrm>
            <a:off x="4541875" y="1456125"/>
            <a:ext cx="22446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latin typeface="Lora SemiBold"/>
                <a:ea typeface="Lora SemiBold"/>
                <a:cs typeface="Lora SemiBold"/>
                <a:sym typeface="Lora SemiBold"/>
              </a:rPr>
              <a:t>OTP Bypass</a:t>
            </a:r>
            <a:endParaRPr sz="1300">
              <a:latin typeface="Lora SemiBold"/>
              <a:ea typeface="Lora SemiBold"/>
              <a:cs typeface="Lora SemiBold"/>
              <a:sym typeface="Lora SemiBold"/>
            </a:endParaRPr>
          </a:p>
        </p:txBody>
      </p:sp>
      <p:sp>
        <p:nvSpPr>
          <p:cNvPr id="513" name="Google Shape;513;p56"/>
          <p:cNvSpPr txBox="1"/>
          <p:nvPr/>
        </p:nvSpPr>
        <p:spPr>
          <a:xfrm>
            <a:off x="4541875" y="2047275"/>
            <a:ext cx="26535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Severity</a:t>
            </a:r>
            <a:endParaRPr b="1" sz="1600">
              <a:latin typeface="Roboto Serif"/>
              <a:ea typeface="Roboto Serif"/>
              <a:cs typeface="Roboto Serif"/>
              <a:sym typeface="Roboto Serif"/>
            </a:endParaRPr>
          </a:p>
        </p:txBody>
      </p:sp>
      <p:sp>
        <p:nvSpPr>
          <p:cNvPr id="514" name="Google Shape;514;p56"/>
          <p:cNvSpPr txBox="1"/>
          <p:nvPr/>
        </p:nvSpPr>
        <p:spPr>
          <a:xfrm>
            <a:off x="4541875" y="2426388"/>
            <a:ext cx="4660200" cy="5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1155CC"/>
                </a:solidFill>
                <a:latin typeface="Lora SemiBold"/>
                <a:ea typeface="Lora SemiBold"/>
                <a:cs typeface="Lora SemiBold"/>
                <a:sym typeface="Lora SemiBold"/>
              </a:rPr>
              <a:t>High </a:t>
            </a:r>
            <a:r>
              <a:rPr lang="en-GB" sz="1200">
                <a:solidFill>
                  <a:schemeClr val="dk1"/>
                </a:solidFill>
                <a:latin typeface="Lora SemiBold"/>
                <a:ea typeface="Lora SemiBold"/>
                <a:cs typeface="Lora SemiBold"/>
                <a:sym typeface="Lora SemiBold"/>
              </a:rPr>
              <a:t>(https://bugcrowd.com/vulnerability-rating-taxonomy)</a:t>
            </a:r>
            <a:endParaRPr sz="1300">
              <a:solidFill>
                <a:srgbClr val="1155CC"/>
              </a:solidFill>
              <a:latin typeface="Lora SemiBold"/>
              <a:ea typeface="Lora SemiBold"/>
              <a:cs typeface="Lora SemiBold"/>
              <a:sym typeface="Lora SemiBold"/>
            </a:endParaRPr>
          </a:p>
        </p:txBody>
      </p:sp>
      <p:sp>
        <p:nvSpPr>
          <p:cNvPr id="515" name="Google Shape;515;p56"/>
          <p:cNvSpPr txBox="1"/>
          <p:nvPr/>
        </p:nvSpPr>
        <p:spPr>
          <a:xfrm>
            <a:off x="4541875" y="3017575"/>
            <a:ext cx="23784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Impact</a:t>
            </a:r>
            <a:endParaRPr b="1" sz="1600">
              <a:latin typeface="Roboto Serif"/>
              <a:ea typeface="Roboto Serif"/>
              <a:cs typeface="Roboto Serif"/>
              <a:sym typeface="Roboto Serif"/>
            </a:endParaRPr>
          </a:p>
        </p:txBody>
      </p:sp>
      <p:sp>
        <p:nvSpPr>
          <p:cNvPr id="516" name="Google Shape;516;p56"/>
          <p:cNvSpPr txBox="1"/>
          <p:nvPr/>
        </p:nvSpPr>
        <p:spPr>
          <a:xfrm>
            <a:off x="4541875" y="4192750"/>
            <a:ext cx="19920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Tools</a:t>
            </a:r>
            <a:endParaRPr b="1" sz="1600">
              <a:latin typeface="Roboto Serif"/>
              <a:ea typeface="Roboto Serif"/>
              <a:cs typeface="Roboto Serif"/>
              <a:sym typeface="Roboto Serif"/>
            </a:endParaRPr>
          </a:p>
        </p:txBody>
      </p:sp>
      <p:sp>
        <p:nvSpPr>
          <p:cNvPr id="517" name="Google Shape;517;p56"/>
          <p:cNvSpPr txBox="1"/>
          <p:nvPr/>
        </p:nvSpPr>
        <p:spPr>
          <a:xfrm>
            <a:off x="4541875" y="4574800"/>
            <a:ext cx="16947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latin typeface="Lora SemiBold"/>
                <a:ea typeface="Lora SemiBold"/>
                <a:cs typeface="Lora SemiBold"/>
                <a:sym typeface="Lora SemiBold"/>
              </a:rPr>
              <a:t>Burp Suite</a:t>
            </a:r>
            <a:endParaRPr sz="1300">
              <a:latin typeface="Lora SemiBold"/>
              <a:ea typeface="Lora SemiBold"/>
              <a:cs typeface="Lora SemiBold"/>
              <a:sym typeface="Lora SemiBold"/>
            </a:endParaRPr>
          </a:p>
        </p:txBody>
      </p:sp>
      <p:sp>
        <p:nvSpPr>
          <p:cNvPr id="518" name="Google Shape;518;p56"/>
          <p:cNvSpPr txBox="1"/>
          <p:nvPr/>
        </p:nvSpPr>
        <p:spPr>
          <a:xfrm>
            <a:off x="4541875" y="3362488"/>
            <a:ext cx="4147500" cy="79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Lora SemiBold"/>
                <a:ea typeface="Lora SemiBold"/>
                <a:cs typeface="Lora SemiBold"/>
                <a:sym typeface="Lora SemiBold"/>
              </a:rPr>
              <a:t>Stealing someone's identity to access their accounts, such as bank accounts or credit cards. This enables the attacker to purchase goods using these details</a:t>
            </a:r>
            <a:endParaRPr sz="1200">
              <a:solidFill>
                <a:schemeClr val="dk1"/>
              </a:solidFill>
              <a:latin typeface="Lora SemiBold"/>
              <a:ea typeface="Lora SemiBold"/>
              <a:cs typeface="Lora SemiBold"/>
              <a:sym typeface="Lora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57"/>
          <p:cNvPicPr preferRelativeResize="0"/>
          <p:nvPr/>
        </p:nvPicPr>
        <p:blipFill>
          <a:blip r:embed="rId3">
            <a:alphaModFix/>
          </a:blip>
          <a:stretch>
            <a:fillRect/>
          </a:stretch>
        </p:blipFill>
        <p:spPr>
          <a:xfrm>
            <a:off x="629100" y="918425"/>
            <a:ext cx="8069502" cy="4077176"/>
          </a:xfrm>
          <a:prstGeom prst="rect">
            <a:avLst/>
          </a:prstGeom>
          <a:noFill/>
          <a:ln cap="flat" cmpd="sng" w="9525">
            <a:solidFill>
              <a:schemeClr val="dk1"/>
            </a:solidFill>
            <a:prstDash val="solid"/>
            <a:round/>
            <a:headEnd len="sm" w="sm" type="none"/>
            <a:tailEnd len="sm" w="sm" type="none"/>
          </a:ln>
        </p:spPr>
      </p:pic>
      <p:sp>
        <p:nvSpPr>
          <p:cNvPr id="524" name="Google Shape;524;p57"/>
          <p:cNvSpPr/>
          <p:nvPr/>
        </p:nvSpPr>
        <p:spPr>
          <a:xfrm>
            <a:off x="2146350" y="266050"/>
            <a:ext cx="5143500" cy="4641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Lora"/>
                <a:ea typeface="Lora"/>
                <a:cs typeface="Lora"/>
                <a:sym typeface="Lora"/>
              </a:rPr>
              <a:t>Step 1 :- Visit this site</a:t>
            </a:r>
            <a:endParaRPr b="1" sz="1600">
              <a:latin typeface="Lora"/>
              <a:ea typeface="Lora"/>
              <a:cs typeface="Lora"/>
              <a:sym typeface="Lor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58"/>
          <p:cNvPicPr preferRelativeResize="0"/>
          <p:nvPr/>
        </p:nvPicPr>
        <p:blipFill>
          <a:blip r:embed="rId3">
            <a:alphaModFix/>
          </a:blip>
          <a:stretch>
            <a:fillRect/>
          </a:stretch>
        </p:blipFill>
        <p:spPr>
          <a:xfrm>
            <a:off x="551300" y="930950"/>
            <a:ext cx="8041400" cy="3838775"/>
          </a:xfrm>
          <a:prstGeom prst="rect">
            <a:avLst/>
          </a:prstGeom>
          <a:noFill/>
          <a:ln cap="flat" cmpd="sng" w="9525">
            <a:solidFill>
              <a:schemeClr val="dk1"/>
            </a:solidFill>
            <a:prstDash val="solid"/>
            <a:round/>
            <a:headEnd len="sm" w="sm" type="none"/>
            <a:tailEnd len="sm" w="sm" type="none"/>
          </a:ln>
        </p:spPr>
      </p:pic>
      <p:sp>
        <p:nvSpPr>
          <p:cNvPr id="530" name="Google Shape;530;p58"/>
          <p:cNvSpPr/>
          <p:nvPr/>
        </p:nvSpPr>
        <p:spPr>
          <a:xfrm>
            <a:off x="1443825" y="178225"/>
            <a:ext cx="6611400" cy="5895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Lora"/>
                <a:ea typeface="Lora"/>
                <a:cs typeface="Lora"/>
                <a:sym typeface="Lora"/>
              </a:rPr>
              <a:t>Step 2 :- Click on Register Page and Fill the detail and Register</a:t>
            </a:r>
            <a:endParaRPr b="1" sz="1600">
              <a:latin typeface="Lora"/>
              <a:ea typeface="Lora"/>
              <a:cs typeface="Lora"/>
              <a:sym typeface="Lor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59"/>
          <p:cNvPicPr preferRelativeResize="0"/>
          <p:nvPr/>
        </p:nvPicPr>
        <p:blipFill>
          <a:blip r:embed="rId3">
            <a:alphaModFix/>
          </a:blip>
          <a:stretch>
            <a:fillRect/>
          </a:stretch>
        </p:blipFill>
        <p:spPr>
          <a:xfrm>
            <a:off x="657925" y="918400"/>
            <a:ext cx="7828150" cy="4039549"/>
          </a:xfrm>
          <a:prstGeom prst="rect">
            <a:avLst/>
          </a:prstGeom>
          <a:noFill/>
          <a:ln cap="flat" cmpd="sng" w="9525">
            <a:solidFill>
              <a:schemeClr val="dk1"/>
            </a:solidFill>
            <a:prstDash val="solid"/>
            <a:round/>
            <a:headEnd len="sm" w="sm" type="none"/>
            <a:tailEnd len="sm" w="sm" type="none"/>
          </a:ln>
        </p:spPr>
      </p:pic>
      <p:sp>
        <p:nvSpPr>
          <p:cNvPr id="536" name="Google Shape;536;p59"/>
          <p:cNvSpPr/>
          <p:nvPr/>
        </p:nvSpPr>
        <p:spPr>
          <a:xfrm>
            <a:off x="2108725" y="140600"/>
            <a:ext cx="5545200" cy="6399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Lora"/>
                <a:ea typeface="Lora"/>
                <a:cs typeface="Lora"/>
                <a:sym typeface="Lora"/>
              </a:rPr>
              <a:t>Step 3 :- Enter any wrong OTP and click register</a:t>
            </a:r>
            <a:endParaRPr b="1" sz="1600">
              <a:latin typeface="Lora"/>
              <a:ea typeface="Lora"/>
              <a:cs typeface="Lora"/>
              <a:sym typeface="Lor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60"/>
          <p:cNvPicPr preferRelativeResize="0"/>
          <p:nvPr/>
        </p:nvPicPr>
        <p:blipFill>
          <a:blip r:embed="rId3">
            <a:alphaModFix/>
          </a:blip>
          <a:stretch>
            <a:fillRect/>
          </a:stretch>
        </p:blipFill>
        <p:spPr>
          <a:xfrm>
            <a:off x="620288" y="893300"/>
            <a:ext cx="7903427" cy="4052076"/>
          </a:xfrm>
          <a:prstGeom prst="rect">
            <a:avLst/>
          </a:prstGeom>
          <a:noFill/>
          <a:ln cap="flat" cmpd="sng" w="9525">
            <a:solidFill>
              <a:schemeClr val="dk1"/>
            </a:solidFill>
            <a:prstDash val="solid"/>
            <a:round/>
            <a:headEnd len="sm" w="sm" type="none"/>
            <a:tailEnd len="sm" w="sm" type="none"/>
          </a:ln>
        </p:spPr>
      </p:pic>
      <p:sp>
        <p:nvSpPr>
          <p:cNvPr id="542" name="Google Shape;542;p60"/>
          <p:cNvSpPr/>
          <p:nvPr/>
        </p:nvSpPr>
        <p:spPr>
          <a:xfrm>
            <a:off x="1041450" y="178050"/>
            <a:ext cx="7081200" cy="5889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Lora"/>
                <a:ea typeface="Lora"/>
                <a:cs typeface="Lora"/>
                <a:sym typeface="Lora"/>
              </a:rPr>
              <a:t>Step 4 :- After click on register,capture request in burp suite and send response to request.</a:t>
            </a:r>
            <a:endParaRPr b="1" sz="1600">
              <a:latin typeface="Lora"/>
              <a:ea typeface="Lora"/>
              <a:cs typeface="Lora"/>
              <a:sym typeface="Lor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1"/>
          <p:cNvSpPr/>
          <p:nvPr/>
        </p:nvSpPr>
        <p:spPr>
          <a:xfrm>
            <a:off x="630275" y="140425"/>
            <a:ext cx="7883100" cy="6894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Lora"/>
                <a:ea typeface="Lora"/>
                <a:cs typeface="Lora"/>
                <a:sym typeface="Lora"/>
              </a:rPr>
              <a:t>Step 5 :- In this repeater we can see the request and right OTP response.</a:t>
            </a:r>
            <a:endParaRPr b="1" sz="1600">
              <a:latin typeface="Lora"/>
              <a:ea typeface="Lora"/>
              <a:cs typeface="Lora"/>
              <a:sym typeface="Lora"/>
            </a:endParaRPr>
          </a:p>
          <a:p>
            <a:pPr indent="0" lvl="0" marL="0" rtl="0" algn="ctr">
              <a:spcBef>
                <a:spcPts val="0"/>
              </a:spcBef>
              <a:spcAft>
                <a:spcPts val="0"/>
              </a:spcAft>
              <a:buNone/>
            </a:pPr>
            <a:r>
              <a:rPr b="1" lang="en-GB" sz="1600">
                <a:latin typeface="Lora"/>
                <a:ea typeface="Lora"/>
                <a:cs typeface="Lora"/>
                <a:sym typeface="Lora"/>
              </a:rPr>
              <a:t>After click the Forward and We get this request. We can modify this request. </a:t>
            </a:r>
            <a:endParaRPr b="1" sz="1600">
              <a:latin typeface="Lora"/>
              <a:ea typeface="Lora"/>
              <a:cs typeface="Lora"/>
              <a:sym typeface="Lora"/>
            </a:endParaRPr>
          </a:p>
        </p:txBody>
      </p:sp>
      <p:pic>
        <p:nvPicPr>
          <p:cNvPr id="548" name="Google Shape;548;p61"/>
          <p:cNvPicPr preferRelativeResize="0"/>
          <p:nvPr/>
        </p:nvPicPr>
        <p:blipFill>
          <a:blip r:embed="rId3">
            <a:alphaModFix/>
          </a:blip>
          <a:stretch>
            <a:fillRect/>
          </a:stretch>
        </p:blipFill>
        <p:spPr>
          <a:xfrm>
            <a:off x="373475" y="982225"/>
            <a:ext cx="8483201" cy="400887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nvSpPr>
        <p:spPr>
          <a:xfrm>
            <a:off x="2751650" y="165325"/>
            <a:ext cx="3945000" cy="75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000">
                <a:latin typeface="Roboto Serif"/>
                <a:ea typeface="Roboto Serif"/>
                <a:cs typeface="Roboto Serif"/>
                <a:sym typeface="Roboto Serif"/>
              </a:rPr>
              <a:t>Objective</a:t>
            </a:r>
            <a:endParaRPr b="1" sz="4000">
              <a:latin typeface="Roboto Serif"/>
              <a:ea typeface="Roboto Serif"/>
              <a:cs typeface="Roboto Serif"/>
              <a:sym typeface="Roboto Serif"/>
            </a:endParaRPr>
          </a:p>
          <a:p>
            <a:pPr indent="0" lvl="0" marL="0" rtl="0" algn="l">
              <a:spcBef>
                <a:spcPts val="0"/>
              </a:spcBef>
              <a:spcAft>
                <a:spcPts val="0"/>
              </a:spcAft>
              <a:buNone/>
            </a:pPr>
            <a:r>
              <a:t/>
            </a:r>
            <a:endParaRPr>
              <a:latin typeface="Nunito"/>
              <a:ea typeface="Nunito"/>
              <a:cs typeface="Nunito"/>
              <a:sym typeface="Nunito"/>
            </a:endParaRPr>
          </a:p>
        </p:txBody>
      </p:sp>
      <p:pic>
        <p:nvPicPr>
          <p:cNvPr id="104" name="Google Shape;104;p17"/>
          <p:cNvPicPr preferRelativeResize="0"/>
          <p:nvPr/>
        </p:nvPicPr>
        <p:blipFill>
          <a:blip r:embed="rId3">
            <a:alphaModFix/>
          </a:blip>
          <a:stretch>
            <a:fillRect/>
          </a:stretch>
        </p:blipFill>
        <p:spPr>
          <a:xfrm>
            <a:off x="152400" y="1247350"/>
            <a:ext cx="1973400" cy="2226350"/>
          </a:xfrm>
          <a:prstGeom prst="rect">
            <a:avLst/>
          </a:prstGeom>
          <a:noFill/>
          <a:ln>
            <a:noFill/>
          </a:ln>
        </p:spPr>
      </p:pic>
      <p:pic>
        <p:nvPicPr>
          <p:cNvPr id="105" name="Google Shape;105;p17"/>
          <p:cNvPicPr preferRelativeResize="0"/>
          <p:nvPr/>
        </p:nvPicPr>
        <p:blipFill>
          <a:blip r:embed="rId4">
            <a:alphaModFix/>
          </a:blip>
          <a:stretch>
            <a:fillRect/>
          </a:stretch>
        </p:blipFill>
        <p:spPr>
          <a:xfrm>
            <a:off x="152400" y="1250300"/>
            <a:ext cx="1973400" cy="486925"/>
          </a:xfrm>
          <a:prstGeom prst="rect">
            <a:avLst/>
          </a:prstGeom>
          <a:noFill/>
          <a:ln>
            <a:noFill/>
          </a:ln>
        </p:spPr>
      </p:pic>
      <p:pic>
        <p:nvPicPr>
          <p:cNvPr id="106" name="Google Shape;106;p17"/>
          <p:cNvPicPr preferRelativeResize="0"/>
          <p:nvPr/>
        </p:nvPicPr>
        <p:blipFill>
          <a:blip r:embed="rId5">
            <a:alphaModFix/>
          </a:blip>
          <a:stretch>
            <a:fillRect/>
          </a:stretch>
        </p:blipFill>
        <p:spPr>
          <a:xfrm>
            <a:off x="2436950" y="1246500"/>
            <a:ext cx="1967125" cy="486925"/>
          </a:xfrm>
          <a:prstGeom prst="rect">
            <a:avLst/>
          </a:prstGeom>
          <a:noFill/>
          <a:ln>
            <a:noFill/>
          </a:ln>
        </p:spPr>
      </p:pic>
      <p:pic>
        <p:nvPicPr>
          <p:cNvPr id="107" name="Google Shape;107;p17"/>
          <p:cNvPicPr preferRelativeResize="0"/>
          <p:nvPr/>
        </p:nvPicPr>
        <p:blipFill>
          <a:blip r:embed="rId6">
            <a:alphaModFix/>
          </a:blip>
          <a:stretch>
            <a:fillRect/>
          </a:stretch>
        </p:blipFill>
        <p:spPr>
          <a:xfrm>
            <a:off x="2436950" y="1250300"/>
            <a:ext cx="1967125" cy="2223400"/>
          </a:xfrm>
          <a:prstGeom prst="rect">
            <a:avLst/>
          </a:prstGeom>
          <a:noFill/>
          <a:ln>
            <a:noFill/>
          </a:ln>
        </p:spPr>
      </p:pic>
      <p:pic>
        <p:nvPicPr>
          <p:cNvPr id="108" name="Google Shape;108;p17"/>
          <p:cNvPicPr preferRelativeResize="0"/>
          <p:nvPr/>
        </p:nvPicPr>
        <p:blipFill>
          <a:blip r:embed="rId7">
            <a:alphaModFix/>
          </a:blip>
          <a:stretch>
            <a:fillRect/>
          </a:stretch>
        </p:blipFill>
        <p:spPr>
          <a:xfrm>
            <a:off x="4674325" y="1247350"/>
            <a:ext cx="2055200" cy="2223400"/>
          </a:xfrm>
          <a:prstGeom prst="rect">
            <a:avLst/>
          </a:prstGeom>
          <a:noFill/>
          <a:ln>
            <a:noFill/>
          </a:ln>
        </p:spPr>
      </p:pic>
      <p:pic>
        <p:nvPicPr>
          <p:cNvPr id="109" name="Google Shape;109;p17"/>
          <p:cNvPicPr preferRelativeResize="0"/>
          <p:nvPr/>
        </p:nvPicPr>
        <p:blipFill>
          <a:blip r:embed="rId8">
            <a:alphaModFix/>
          </a:blip>
          <a:stretch>
            <a:fillRect/>
          </a:stretch>
        </p:blipFill>
        <p:spPr>
          <a:xfrm>
            <a:off x="4674325" y="1246500"/>
            <a:ext cx="2055200" cy="486925"/>
          </a:xfrm>
          <a:prstGeom prst="rect">
            <a:avLst/>
          </a:prstGeom>
          <a:noFill/>
          <a:ln>
            <a:noFill/>
          </a:ln>
        </p:spPr>
      </p:pic>
      <p:pic>
        <p:nvPicPr>
          <p:cNvPr id="110" name="Google Shape;110;p17"/>
          <p:cNvPicPr preferRelativeResize="0"/>
          <p:nvPr/>
        </p:nvPicPr>
        <p:blipFill>
          <a:blip r:embed="rId9">
            <a:alphaModFix/>
          </a:blip>
          <a:stretch>
            <a:fillRect/>
          </a:stretch>
        </p:blipFill>
        <p:spPr>
          <a:xfrm>
            <a:off x="6999775" y="1250301"/>
            <a:ext cx="1973400" cy="2223400"/>
          </a:xfrm>
          <a:prstGeom prst="rect">
            <a:avLst/>
          </a:prstGeom>
          <a:noFill/>
          <a:ln>
            <a:noFill/>
          </a:ln>
        </p:spPr>
      </p:pic>
      <p:pic>
        <p:nvPicPr>
          <p:cNvPr id="111" name="Google Shape;111;p17"/>
          <p:cNvPicPr preferRelativeResize="0"/>
          <p:nvPr/>
        </p:nvPicPr>
        <p:blipFill>
          <a:blip r:embed="rId10">
            <a:alphaModFix/>
          </a:blip>
          <a:stretch>
            <a:fillRect/>
          </a:stretch>
        </p:blipFill>
        <p:spPr>
          <a:xfrm>
            <a:off x="6999775" y="1228688"/>
            <a:ext cx="1973400" cy="530150"/>
          </a:xfrm>
          <a:prstGeom prst="rect">
            <a:avLst/>
          </a:prstGeom>
          <a:noFill/>
          <a:ln>
            <a:noFill/>
          </a:ln>
        </p:spPr>
      </p:pic>
      <p:pic>
        <p:nvPicPr>
          <p:cNvPr id="112" name="Google Shape;112;p17"/>
          <p:cNvPicPr preferRelativeResize="0"/>
          <p:nvPr/>
        </p:nvPicPr>
        <p:blipFill>
          <a:blip r:embed="rId11">
            <a:alphaModFix/>
          </a:blip>
          <a:stretch>
            <a:fillRect/>
          </a:stretch>
        </p:blipFill>
        <p:spPr>
          <a:xfrm>
            <a:off x="85413" y="3820100"/>
            <a:ext cx="8973174" cy="186300"/>
          </a:xfrm>
          <a:prstGeom prst="rect">
            <a:avLst/>
          </a:prstGeom>
          <a:noFill/>
          <a:ln>
            <a:noFill/>
          </a:ln>
        </p:spPr>
      </p:pic>
      <p:pic>
        <p:nvPicPr>
          <p:cNvPr id="113" name="Google Shape;113;p17"/>
          <p:cNvPicPr preferRelativeResize="0"/>
          <p:nvPr/>
        </p:nvPicPr>
        <p:blipFill>
          <a:blip r:embed="rId12">
            <a:alphaModFix/>
          </a:blip>
          <a:stretch>
            <a:fillRect/>
          </a:stretch>
        </p:blipFill>
        <p:spPr>
          <a:xfrm>
            <a:off x="983000" y="1280900"/>
            <a:ext cx="289425" cy="394675"/>
          </a:xfrm>
          <a:prstGeom prst="rect">
            <a:avLst/>
          </a:prstGeom>
          <a:noFill/>
          <a:ln>
            <a:noFill/>
          </a:ln>
        </p:spPr>
      </p:pic>
      <p:pic>
        <p:nvPicPr>
          <p:cNvPr id="114" name="Google Shape;114;p17"/>
          <p:cNvPicPr preferRelativeResize="0"/>
          <p:nvPr/>
        </p:nvPicPr>
        <p:blipFill>
          <a:blip r:embed="rId13">
            <a:alphaModFix/>
          </a:blip>
          <a:stretch>
            <a:fillRect/>
          </a:stretch>
        </p:blipFill>
        <p:spPr>
          <a:xfrm>
            <a:off x="3202725" y="1280900"/>
            <a:ext cx="394675" cy="394675"/>
          </a:xfrm>
          <a:prstGeom prst="rect">
            <a:avLst/>
          </a:prstGeom>
          <a:noFill/>
          <a:ln>
            <a:noFill/>
          </a:ln>
        </p:spPr>
      </p:pic>
      <p:pic>
        <p:nvPicPr>
          <p:cNvPr id="115" name="Google Shape;115;p17"/>
          <p:cNvPicPr preferRelativeResize="0"/>
          <p:nvPr/>
        </p:nvPicPr>
        <p:blipFill>
          <a:blip r:embed="rId14">
            <a:alphaModFix/>
          </a:blip>
          <a:stretch>
            <a:fillRect/>
          </a:stretch>
        </p:blipFill>
        <p:spPr>
          <a:xfrm>
            <a:off x="5504590" y="1280900"/>
            <a:ext cx="394675" cy="394675"/>
          </a:xfrm>
          <a:prstGeom prst="rect">
            <a:avLst/>
          </a:prstGeom>
          <a:noFill/>
          <a:ln>
            <a:noFill/>
          </a:ln>
        </p:spPr>
      </p:pic>
      <p:pic>
        <p:nvPicPr>
          <p:cNvPr id="116" name="Google Shape;116;p17"/>
          <p:cNvPicPr preferRelativeResize="0"/>
          <p:nvPr/>
        </p:nvPicPr>
        <p:blipFill>
          <a:blip r:embed="rId15">
            <a:alphaModFix/>
          </a:blip>
          <a:stretch>
            <a:fillRect/>
          </a:stretch>
        </p:blipFill>
        <p:spPr>
          <a:xfrm>
            <a:off x="7806447" y="1290300"/>
            <a:ext cx="394675" cy="375881"/>
          </a:xfrm>
          <a:prstGeom prst="rect">
            <a:avLst/>
          </a:prstGeom>
          <a:noFill/>
          <a:ln>
            <a:noFill/>
          </a:ln>
        </p:spPr>
      </p:pic>
      <p:sp>
        <p:nvSpPr>
          <p:cNvPr id="117" name="Google Shape;117;p17"/>
          <p:cNvSpPr txBox="1"/>
          <p:nvPr/>
        </p:nvSpPr>
        <p:spPr>
          <a:xfrm>
            <a:off x="191450" y="1764625"/>
            <a:ext cx="1872900" cy="1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dk1"/>
                </a:solidFill>
                <a:latin typeface="Lora SemiBold"/>
                <a:ea typeface="Lora SemiBold"/>
                <a:cs typeface="Lora SemiBold"/>
                <a:sym typeface="Lora SemiBold"/>
              </a:rPr>
              <a:t>We are doing Vulnerability Assessment and Penetration Testing on websites and android applications.</a:t>
            </a:r>
            <a:r>
              <a:rPr lang="en-GB" sz="1100">
                <a:solidFill>
                  <a:srgbClr val="FCFBF9"/>
                </a:solidFill>
                <a:latin typeface="Lora SemiBold"/>
                <a:ea typeface="Lora SemiBold"/>
                <a:cs typeface="Lora SemiBold"/>
                <a:sym typeface="Lora SemiBold"/>
              </a:rPr>
              <a:t>.</a:t>
            </a:r>
            <a:endParaRPr sz="1100">
              <a:solidFill>
                <a:srgbClr val="FCFBF9"/>
              </a:solidFill>
              <a:latin typeface="Lora SemiBold"/>
              <a:ea typeface="Lora SemiBold"/>
              <a:cs typeface="Lora SemiBold"/>
              <a:sym typeface="Lora SemiBold"/>
            </a:endParaRPr>
          </a:p>
        </p:txBody>
      </p:sp>
      <p:sp>
        <p:nvSpPr>
          <p:cNvPr id="118" name="Google Shape;118;p17"/>
          <p:cNvSpPr txBox="1"/>
          <p:nvPr/>
        </p:nvSpPr>
        <p:spPr>
          <a:xfrm>
            <a:off x="2568361" y="1801913"/>
            <a:ext cx="1704300" cy="1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dk1"/>
                </a:solidFill>
                <a:latin typeface="Lora SemiBold"/>
                <a:ea typeface="Lora SemiBold"/>
                <a:cs typeface="Lora SemiBold"/>
                <a:sym typeface="Lora SemiBold"/>
              </a:rPr>
              <a:t>Using Penetration testing process we are discovering possible vulnerabilities within a website.</a:t>
            </a:r>
            <a:endParaRPr sz="1100">
              <a:solidFill>
                <a:schemeClr val="dk1"/>
              </a:solidFill>
              <a:latin typeface="Lora SemiBold"/>
              <a:ea typeface="Lora SemiBold"/>
              <a:cs typeface="Lora SemiBold"/>
              <a:sym typeface="Lora SemiBold"/>
            </a:endParaRPr>
          </a:p>
        </p:txBody>
      </p:sp>
      <p:sp>
        <p:nvSpPr>
          <p:cNvPr id="119" name="Google Shape;119;p17"/>
          <p:cNvSpPr txBox="1"/>
          <p:nvPr/>
        </p:nvSpPr>
        <p:spPr>
          <a:xfrm>
            <a:off x="4765475" y="1704563"/>
            <a:ext cx="18729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dk1"/>
                </a:solidFill>
                <a:latin typeface="Lora SemiBold"/>
                <a:ea typeface="Lora SemiBold"/>
                <a:cs typeface="Lora SemiBold"/>
                <a:sym typeface="Lora SemiBold"/>
              </a:rPr>
              <a:t>The goal of vulnerability scanning and penetration testing is to identify potential weaknesses and attack a website.</a:t>
            </a:r>
            <a:endParaRPr sz="1100">
              <a:solidFill>
                <a:schemeClr val="dk1"/>
              </a:solidFill>
              <a:latin typeface="Lora SemiBold"/>
              <a:ea typeface="Lora SemiBold"/>
              <a:cs typeface="Lora SemiBold"/>
              <a:sym typeface="Lora SemiBold"/>
            </a:endParaRPr>
          </a:p>
        </p:txBody>
      </p:sp>
      <p:sp>
        <p:nvSpPr>
          <p:cNvPr id="120" name="Google Shape;120;p17"/>
          <p:cNvSpPr txBox="1"/>
          <p:nvPr/>
        </p:nvSpPr>
        <p:spPr>
          <a:xfrm>
            <a:off x="7131200" y="1801925"/>
            <a:ext cx="1704300" cy="1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dk1"/>
                </a:solidFill>
                <a:latin typeface="Lora SemiBold"/>
                <a:ea typeface="Lora SemiBold"/>
                <a:cs typeface="Lora SemiBold"/>
                <a:sym typeface="Lora SemiBold"/>
              </a:rPr>
              <a:t>Our goal is to better understand an application's </a:t>
            </a:r>
            <a:endParaRPr sz="1100">
              <a:solidFill>
                <a:schemeClr val="dk1"/>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rPr lang="en-GB" sz="1100">
                <a:solidFill>
                  <a:schemeClr val="dk1"/>
                </a:solidFill>
                <a:latin typeface="Lora SemiBold"/>
                <a:ea typeface="Lora SemiBold"/>
                <a:cs typeface="Lora SemiBold"/>
                <a:sym typeface="Lora SemiBold"/>
              </a:rPr>
              <a:t>behavior and identify vulnerabilities</a:t>
            </a:r>
            <a:endParaRPr sz="1100">
              <a:solidFill>
                <a:schemeClr val="dk1"/>
              </a:solidFill>
              <a:latin typeface="Lora SemiBold"/>
              <a:ea typeface="Lora SemiBold"/>
              <a:cs typeface="Lora SemiBold"/>
              <a:sym typeface="Lora SemiBold"/>
            </a:endParaRPr>
          </a:p>
        </p:txBody>
      </p:sp>
      <p:pic>
        <p:nvPicPr>
          <p:cNvPr id="121" name="Google Shape;121;p17"/>
          <p:cNvPicPr preferRelativeResize="0"/>
          <p:nvPr/>
        </p:nvPicPr>
        <p:blipFill>
          <a:blip r:embed="rId16">
            <a:alphaModFix/>
          </a:blip>
          <a:stretch>
            <a:fillRect/>
          </a:stretch>
        </p:blipFill>
        <p:spPr>
          <a:xfrm>
            <a:off x="152400" y="4276925"/>
            <a:ext cx="289425" cy="282532"/>
          </a:xfrm>
          <a:prstGeom prst="rect">
            <a:avLst/>
          </a:prstGeom>
          <a:noFill/>
          <a:ln>
            <a:noFill/>
          </a:ln>
        </p:spPr>
      </p:pic>
      <p:pic>
        <p:nvPicPr>
          <p:cNvPr id="122" name="Google Shape;122;p17"/>
          <p:cNvPicPr preferRelativeResize="0"/>
          <p:nvPr/>
        </p:nvPicPr>
        <p:blipFill>
          <a:blip r:embed="rId17">
            <a:alphaModFix/>
          </a:blip>
          <a:stretch>
            <a:fillRect/>
          </a:stretch>
        </p:blipFill>
        <p:spPr>
          <a:xfrm>
            <a:off x="2413362" y="4270548"/>
            <a:ext cx="289425" cy="295273"/>
          </a:xfrm>
          <a:prstGeom prst="rect">
            <a:avLst/>
          </a:prstGeom>
          <a:noFill/>
          <a:ln>
            <a:noFill/>
          </a:ln>
        </p:spPr>
      </p:pic>
      <p:pic>
        <p:nvPicPr>
          <p:cNvPr id="123" name="Google Shape;123;p17"/>
          <p:cNvPicPr preferRelativeResize="0"/>
          <p:nvPr/>
        </p:nvPicPr>
        <p:blipFill>
          <a:blip r:embed="rId18">
            <a:alphaModFix/>
          </a:blip>
          <a:stretch>
            <a:fillRect/>
          </a:stretch>
        </p:blipFill>
        <p:spPr>
          <a:xfrm>
            <a:off x="4765475" y="4267950"/>
            <a:ext cx="289425" cy="300475"/>
          </a:xfrm>
          <a:prstGeom prst="rect">
            <a:avLst/>
          </a:prstGeom>
          <a:noFill/>
          <a:ln>
            <a:noFill/>
          </a:ln>
        </p:spPr>
      </p:pic>
      <p:pic>
        <p:nvPicPr>
          <p:cNvPr id="124" name="Google Shape;124;p17"/>
          <p:cNvPicPr preferRelativeResize="0"/>
          <p:nvPr/>
        </p:nvPicPr>
        <p:blipFill>
          <a:blip r:embed="rId19">
            <a:alphaModFix/>
          </a:blip>
          <a:stretch>
            <a:fillRect/>
          </a:stretch>
        </p:blipFill>
        <p:spPr>
          <a:xfrm>
            <a:off x="6927800" y="4256375"/>
            <a:ext cx="289425" cy="323625"/>
          </a:xfrm>
          <a:prstGeom prst="rect">
            <a:avLst/>
          </a:prstGeom>
          <a:noFill/>
          <a:ln>
            <a:noFill/>
          </a:ln>
        </p:spPr>
      </p:pic>
      <p:sp>
        <p:nvSpPr>
          <p:cNvPr id="125" name="Google Shape;125;p17"/>
          <p:cNvSpPr txBox="1"/>
          <p:nvPr/>
        </p:nvSpPr>
        <p:spPr>
          <a:xfrm>
            <a:off x="441825" y="4233538"/>
            <a:ext cx="17043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200">
                <a:solidFill>
                  <a:schemeClr val="dk1"/>
                </a:solidFill>
                <a:latin typeface="Lora SemiBold"/>
                <a:ea typeface="Lora SemiBold"/>
                <a:cs typeface="Lora SemiBold"/>
                <a:sym typeface="Lora SemiBold"/>
              </a:rPr>
              <a:t>Scope Finding</a:t>
            </a:r>
            <a:endParaRPr sz="1200">
              <a:solidFill>
                <a:schemeClr val="dk1"/>
              </a:solidFill>
              <a:latin typeface="Lora SemiBold"/>
              <a:ea typeface="Lora SemiBold"/>
              <a:cs typeface="Lora SemiBold"/>
              <a:sym typeface="Lora SemiBold"/>
            </a:endParaRPr>
          </a:p>
        </p:txBody>
      </p:sp>
      <p:sp>
        <p:nvSpPr>
          <p:cNvPr id="126" name="Google Shape;126;p17"/>
          <p:cNvSpPr txBox="1"/>
          <p:nvPr/>
        </p:nvSpPr>
        <p:spPr>
          <a:xfrm>
            <a:off x="2657900" y="4233538"/>
            <a:ext cx="2125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200">
                <a:solidFill>
                  <a:schemeClr val="dk1"/>
                </a:solidFill>
                <a:latin typeface="Lora SemiBold"/>
                <a:ea typeface="Lora SemiBold"/>
                <a:cs typeface="Lora SemiBold"/>
                <a:sym typeface="Lora SemiBold"/>
              </a:rPr>
              <a:t>Information Gathering</a:t>
            </a:r>
            <a:endParaRPr sz="1200">
              <a:solidFill>
                <a:schemeClr val="dk1"/>
              </a:solidFill>
              <a:latin typeface="Lora SemiBold"/>
              <a:ea typeface="Lora SemiBold"/>
              <a:cs typeface="Lora SemiBold"/>
              <a:sym typeface="Lora SemiBold"/>
            </a:endParaRPr>
          </a:p>
        </p:txBody>
      </p:sp>
      <p:sp>
        <p:nvSpPr>
          <p:cNvPr id="127" name="Google Shape;127;p17"/>
          <p:cNvSpPr txBox="1"/>
          <p:nvPr/>
        </p:nvSpPr>
        <p:spPr>
          <a:xfrm>
            <a:off x="5054900" y="4094950"/>
            <a:ext cx="18729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200">
                <a:solidFill>
                  <a:schemeClr val="dk1"/>
                </a:solidFill>
                <a:latin typeface="Lora SemiBold"/>
                <a:ea typeface="Lora SemiBold"/>
                <a:cs typeface="Lora SemiBold"/>
                <a:sym typeface="Lora SemiBold"/>
              </a:rPr>
              <a:t>Information Analysis and Planning</a:t>
            </a:r>
            <a:endParaRPr sz="1200">
              <a:solidFill>
                <a:schemeClr val="dk1"/>
              </a:solidFill>
              <a:latin typeface="Lora SemiBold"/>
              <a:ea typeface="Lora SemiBold"/>
              <a:cs typeface="Lora SemiBold"/>
              <a:sym typeface="Lora SemiBold"/>
            </a:endParaRPr>
          </a:p>
        </p:txBody>
      </p:sp>
      <p:sp>
        <p:nvSpPr>
          <p:cNvPr id="128" name="Google Shape;128;p17"/>
          <p:cNvSpPr txBox="1"/>
          <p:nvPr/>
        </p:nvSpPr>
        <p:spPr>
          <a:xfrm>
            <a:off x="7199000" y="4233550"/>
            <a:ext cx="19734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200">
                <a:solidFill>
                  <a:schemeClr val="dk1"/>
                </a:solidFill>
                <a:latin typeface="Lora SemiBold"/>
                <a:ea typeface="Lora SemiBold"/>
                <a:cs typeface="Lora SemiBold"/>
                <a:sym typeface="Lora SemiBold"/>
              </a:rPr>
              <a:t>Vulnerability Detection</a:t>
            </a:r>
            <a:endParaRPr sz="1200">
              <a:solidFill>
                <a:schemeClr val="dk1"/>
              </a:solidFill>
              <a:latin typeface="Lora SemiBold"/>
              <a:ea typeface="Lora SemiBold"/>
              <a:cs typeface="Lora SemiBold"/>
              <a:sym typeface="Lora SemiBo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2"/>
          <p:cNvSpPr/>
          <p:nvPr/>
        </p:nvSpPr>
        <p:spPr>
          <a:xfrm>
            <a:off x="1179300" y="178025"/>
            <a:ext cx="6742500" cy="5265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Lora"/>
                <a:ea typeface="Lora"/>
                <a:cs typeface="Lora"/>
                <a:sym typeface="Lora"/>
              </a:rPr>
              <a:t>Step 6 :- Change the code 400 bad request to 200 ok. </a:t>
            </a:r>
            <a:endParaRPr b="1" sz="1600">
              <a:latin typeface="Lora"/>
              <a:ea typeface="Lora"/>
              <a:cs typeface="Lora"/>
              <a:sym typeface="Lora"/>
            </a:endParaRPr>
          </a:p>
          <a:p>
            <a:pPr indent="0" lvl="0" marL="0" rtl="0" algn="ctr">
              <a:spcBef>
                <a:spcPts val="0"/>
              </a:spcBef>
              <a:spcAft>
                <a:spcPts val="0"/>
              </a:spcAft>
              <a:buNone/>
            </a:pPr>
            <a:r>
              <a:rPr b="1" lang="en-GB" sz="1600">
                <a:latin typeface="Lora"/>
                <a:ea typeface="Lora"/>
                <a:cs typeface="Lora"/>
                <a:sym typeface="Lora"/>
              </a:rPr>
              <a:t>After click the Forward.</a:t>
            </a:r>
            <a:endParaRPr b="1" sz="1600">
              <a:latin typeface="Lora"/>
              <a:ea typeface="Lora"/>
              <a:cs typeface="Lora"/>
              <a:sym typeface="Lora"/>
            </a:endParaRPr>
          </a:p>
        </p:txBody>
      </p:sp>
      <p:pic>
        <p:nvPicPr>
          <p:cNvPr id="554" name="Google Shape;554;p62"/>
          <p:cNvPicPr preferRelativeResize="0"/>
          <p:nvPr/>
        </p:nvPicPr>
        <p:blipFill>
          <a:blip r:embed="rId3">
            <a:alphaModFix/>
          </a:blip>
          <a:stretch>
            <a:fillRect/>
          </a:stretch>
        </p:blipFill>
        <p:spPr>
          <a:xfrm>
            <a:off x="492525" y="842025"/>
            <a:ext cx="8200426" cy="41341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3"/>
          <p:cNvSpPr/>
          <p:nvPr/>
        </p:nvSpPr>
        <p:spPr>
          <a:xfrm>
            <a:off x="1404900" y="152975"/>
            <a:ext cx="6266400" cy="5265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Lora"/>
                <a:ea typeface="Lora"/>
                <a:cs typeface="Lora"/>
                <a:sym typeface="Lora"/>
              </a:rPr>
              <a:t>Step 7 :- As a result,this account is created successfully.</a:t>
            </a:r>
            <a:endParaRPr b="1" sz="1600">
              <a:latin typeface="Lora"/>
              <a:ea typeface="Lora"/>
              <a:cs typeface="Lora"/>
              <a:sym typeface="Lora"/>
            </a:endParaRPr>
          </a:p>
        </p:txBody>
      </p:sp>
      <p:pic>
        <p:nvPicPr>
          <p:cNvPr id="560" name="Google Shape;560;p63"/>
          <p:cNvPicPr preferRelativeResize="0"/>
          <p:nvPr/>
        </p:nvPicPr>
        <p:blipFill>
          <a:blip r:embed="rId3">
            <a:alphaModFix/>
          </a:blip>
          <a:stretch>
            <a:fillRect/>
          </a:stretch>
        </p:blipFill>
        <p:spPr>
          <a:xfrm>
            <a:off x="299050" y="831875"/>
            <a:ext cx="8408799" cy="41592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64"/>
          <p:cNvPicPr preferRelativeResize="0"/>
          <p:nvPr/>
        </p:nvPicPr>
        <p:blipFill>
          <a:blip r:embed="rId3">
            <a:alphaModFix/>
          </a:blip>
          <a:stretch>
            <a:fillRect/>
          </a:stretch>
        </p:blipFill>
        <p:spPr>
          <a:xfrm>
            <a:off x="152400" y="909876"/>
            <a:ext cx="8839201" cy="4145400"/>
          </a:xfrm>
          <a:prstGeom prst="rect">
            <a:avLst/>
          </a:prstGeom>
          <a:noFill/>
          <a:ln cap="flat" cmpd="sng" w="9525">
            <a:solidFill>
              <a:schemeClr val="dk1"/>
            </a:solidFill>
            <a:prstDash val="solid"/>
            <a:round/>
            <a:headEnd len="sm" w="sm" type="none"/>
            <a:tailEnd len="sm" w="sm" type="none"/>
          </a:ln>
        </p:spPr>
      </p:pic>
      <p:sp>
        <p:nvSpPr>
          <p:cNvPr id="566" name="Google Shape;566;p64"/>
          <p:cNvSpPr/>
          <p:nvPr/>
        </p:nvSpPr>
        <p:spPr>
          <a:xfrm>
            <a:off x="1472550" y="255825"/>
            <a:ext cx="6198900" cy="4164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Lora"/>
                <a:ea typeface="Lora"/>
                <a:cs typeface="Lora"/>
                <a:sym typeface="Lora"/>
              </a:rPr>
              <a:t>Step 8 :-This account has been created successfully.</a:t>
            </a:r>
            <a:endParaRPr b="1" sz="1600">
              <a:latin typeface="Lora"/>
              <a:ea typeface="Lora"/>
              <a:cs typeface="Lora"/>
              <a:sym typeface="Lor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5"/>
          <p:cNvSpPr txBox="1"/>
          <p:nvPr/>
        </p:nvSpPr>
        <p:spPr>
          <a:xfrm>
            <a:off x="1544200" y="328775"/>
            <a:ext cx="5068200" cy="6003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Clr>
                <a:schemeClr val="dk1"/>
              </a:buClr>
              <a:buSzPts val="2700"/>
              <a:buFont typeface="Roboto Serif"/>
              <a:buChar char="❖"/>
            </a:pPr>
            <a:r>
              <a:rPr b="1" lang="en-GB" sz="2700" u="sng">
                <a:solidFill>
                  <a:schemeClr val="dk1"/>
                </a:solidFill>
                <a:latin typeface="Roboto Serif"/>
                <a:ea typeface="Roboto Serif"/>
                <a:cs typeface="Roboto Serif"/>
                <a:sym typeface="Roboto Serif"/>
              </a:rPr>
              <a:t>OTP Bypass Prevention</a:t>
            </a:r>
            <a:endParaRPr b="1" sz="2700" u="sng">
              <a:solidFill>
                <a:schemeClr val="dk1"/>
              </a:solidFill>
              <a:latin typeface="Roboto Serif"/>
              <a:ea typeface="Roboto Serif"/>
              <a:cs typeface="Roboto Serif"/>
              <a:sym typeface="Roboto Serif"/>
            </a:endParaRPr>
          </a:p>
        </p:txBody>
      </p:sp>
      <p:pic>
        <p:nvPicPr>
          <p:cNvPr id="572" name="Google Shape;572;p65"/>
          <p:cNvPicPr preferRelativeResize="0"/>
          <p:nvPr/>
        </p:nvPicPr>
        <p:blipFill>
          <a:blip r:embed="rId3">
            <a:alphaModFix/>
          </a:blip>
          <a:stretch>
            <a:fillRect/>
          </a:stretch>
        </p:blipFill>
        <p:spPr>
          <a:xfrm>
            <a:off x="4062988" y="1275188"/>
            <a:ext cx="808800" cy="808800"/>
          </a:xfrm>
          <a:prstGeom prst="rect">
            <a:avLst/>
          </a:prstGeom>
          <a:noFill/>
          <a:ln>
            <a:noFill/>
          </a:ln>
        </p:spPr>
      </p:pic>
      <p:pic>
        <p:nvPicPr>
          <p:cNvPr id="573" name="Google Shape;573;p65"/>
          <p:cNvPicPr preferRelativeResize="0"/>
          <p:nvPr/>
        </p:nvPicPr>
        <p:blipFill>
          <a:blip r:embed="rId4">
            <a:alphaModFix/>
          </a:blip>
          <a:stretch>
            <a:fillRect/>
          </a:stretch>
        </p:blipFill>
        <p:spPr>
          <a:xfrm>
            <a:off x="4263348" y="1478901"/>
            <a:ext cx="408104" cy="401400"/>
          </a:xfrm>
          <a:prstGeom prst="rect">
            <a:avLst/>
          </a:prstGeom>
          <a:noFill/>
          <a:ln>
            <a:noFill/>
          </a:ln>
        </p:spPr>
      </p:pic>
      <p:sp>
        <p:nvSpPr>
          <p:cNvPr id="574" name="Google Shape;574;p65"/>
          <p:cNvSpPr txBox="1"/>
          <p:nvPr/>
        </p:nvSpPr>
        <p:spPr>
          <a:xfrm>
            <a:off x="729088" y="2216838"/>
            <a:ext cx="2208000" cy="4014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b="1" lang="en-GB" sz="1200">
                <a:solidFill>
                  <a:schemeClr val="dk1"/>
                </a:solidFill>
                <a:latin typeface="Lora"/>
                <a:ea typeface="Lora"/>
                <a:cs typeface="Lora"/>
                <a:sym typeface="Lora"/>
              </a:rPr>
              <a:t>Use CAPTCHA</a:t>
            </a:r>
            <a:endParaRPr b="1" sz="1200">
              <a:solidFill>
                <a:schemeClr val="dk1"/>
              </a:solidFill>
              <a:latin typeface="Lora"/>
              <a:ea typeface="Lora"/>
              <a:cs typeface="Lora"/>
              <a:sym typeface="Lora"/>
            </a:endParaRPr>
          </a:p>
          <a:p>
            <a:pPr indent="0" lvl="0" marL="0" rtl="0" algn="ctr">
              <a:spcBef>
                <a:spcPts val="0"/>
              </a:spcBef>
              <a:spcAft>
                <a:spcPts val="0"/>
              </a:spcAft>
              <a:buNone/>
            </a:pPr>
            <a:r>
              <a:t/>
            </a:r>
            <a:endParaRPr b="1" sz="1200">
              <a:solidFill>
                <a:schemeClr val="dk2"/>
              </a:solidFill>
              <a:latin typeface="Lora"/>
              <a:ea typeface="Lora"/>
              <a:cs typeface="Lora"/>
              <a:sym typeface="Lora"/>
            </a:endParaRPr>
          </a:p>
        </p:txBody>
      </p:sp>
      <p:sp>
        <p:nvSpPr>
          <p:cNvPr id="575" name="Google Shape;575;p65"/>
          <p:cNvSpPr txBox="1"/>
          <p:nvPr/>
        </p:nvSpPr>
        <p:spPr>
          <a:xfrm>
            <a:off x="3526325" y="2216838"/>
            <a:ext cx="2431200" cy="401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GB" sz="1200">
                <a:solidFill>
                  <a:schemeClr val="dk1"/>
                </a:solidFill>
                <a:latin typeface="Lora"/>
                <a:ea typeface="Lora"/>
                <a:cs typeface="Lora"/>
                <a:sym typeface="Lora"/>
              </a:rPr>
              <a:t>Use strong password</a:t>
            </a:r>
            <a:endParaRPr b="1" sz="1200">
              <a:solidFill>
                <a:schemeClr val="dk1"/>
              </a:solidFill>
              <a:latin typeface="Lora"/>
              <a:ea typeface="Lora"/>
              <a:cs typeface="Lora"/>
              <a:sym typeface="Lora"/>
            </a:endParaRPr>
          </a:p>
          <a:p>
            <a:pPr indent="0" lvl="0" marL="0" rtl="0" algn="l">
              <a:spcBef>
                <a:spcPts val="0"/>
              </a:spcBef>
              <a:spcAft>
                <a:spcPts val="0"/>
              </a:spcAft>
              <a:buNone/>
            </a:pPr>
            <a:r>
              <a:t/>
            </a:r>
            <a:endParaRPr b="1" sz="1200">
              <a:solidFill>
                <a:schemeClr val="dk2"/>
              </a:solidFill>
              <a:latin typeface="Lora"/>
              <a:ea typeface="Lora"/>
              <a:cs typeface="Lora"/>
              <a:sym typeface="Lora"/>
            </a:endParaRPr>
          </a:p>
        </p:txBody>
      </p:sp>
      <p:sp>
        <p:nvSpPr>
          <p:cNvPr id="576" name="Google Shape;576;p65"/>
          <p:cNvSpPr txBox="1"/>
          <p:nvPr/>
        </p:nvSpPr>
        <p:spPr>
          <a:xfrm>
            <a:off x="729100" y="4384950"/>
            <a:ext cx="2810100" cy="401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GB" sz="1200">
                <a:solidFill>
                  <a:schemeClr val="dk1"/>
                </a:solidFill>
                <a:latin typeface="Lora"/>
                <a:ea typeface="Lora"/>
                <a:cs typeface="Lora"/>
                <a:sym typeface="Lora"/>
              </a:rPr>
              <a:t>Use 2-Factor Authentication</a:t>
            </a:r>
            <a:endParaRPr b="1" sz="1200">
              <a:solidFill>
                <a:schemeClr val="dk1"/>
              </a:solidFill>
              <a:latin typeface="Lora"/>
              <a:ea typeface="Lora"/>
              <a:cs typeface="Lora"/>
              <a:sym typeface="Lora"/>
            </a:endParaRPr>
          </a:p>
          <a:p>
            <a:pPr indent="0" lvl="0" marL="0" rtl="0" algn="l">
              <a:spcBef>
                <a:spcPts val="0"/>
              </a:spcBef>
              <a:spcAft>
                <a:spcPts val="0"/>
              </a:spcAft>
              <a:buNone/>
            </a:pPr>
            <a:r>
              <a:t/>
            </a:r>
            <a:endParaRPr b="1" sz="1200">
              <a:solidFill>
                <a:schemeClr val="dk2"/>
              </a:solidFill>
              <a:latin typeface="Lora"/>
              <a:ea typeface="Lora"/>
              <a:cs typeface="Lora"/>
              <a:sym typeface="Lora"/>
            </a:endParaRPr>
          </a:p>
        </p:txBody>
      </p:sp>
      <p:sp>
        <p:nvSpPr>
          <p:cNvPr id="577" name="Google Shape;577;p65"/>
          <p:cNvSpPr txBox="1"/>
          <p:nvPr/>
        </p:nvSpPr>
        <p:spPr>
          <a:xfrm>
            <a:off x="3473525" y="4335750"/>
            <a:ext cx="2484000" cy="499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GB" sz="1200">
                <a:solidFill>
                  <a:schemeClr val="dk1"/>
                </a:solidFill>
                <a:latin typeface="Lora"/>
                <a:ea typeface="Lora"/>
                <a:cs typeface="Lora"/>
                <a:sym typeface="Lora"/>
              </a:rPr>
              <a:t>Monitor Your Server Logs</a:t>
            </a:r>
            <a:endParaRPr b="1" sz="1200">
              <a:solidFill>
                <a:schemeClr val="dk1"/>
              </a:solidFill>
              <a:latin typeface="Lora"/>
              <a:ea typeface="Lora"/>
              <a:cs typeface="Lora"/>
              <a:sym typeface="Lora"/>
            </a:endParaRPr>
          </a:p>
          <a:p>
            <a:pPr indent="0" lvl="0" marL="0" rtl="0" algn="l">
              <a:spcBef>
                <a:spcPts val="0"/>
              </a:spcBef>
              <a:spcAft>
                <a:spcPts val="0"/>
              </a:spcAft>
              <a:buNone/>
            </a:pPr>
            <a:r>
              <a:t/>
            </a:r>
            <a:endParaRPr b="1" sz="1200">
              <a:solidFill>
                <a:schemeClr val="dk2"/>
              </a:solidFill>
              <a:latin typeface="Lora"/>
              <a:ea typeface="Lora"/>
              <a:cs typeface="Lora"/>
              <a:sym typeface="Lora"/>
            </a:endParaRPr>
          </a:p>
        </p:txBody>
      </p:sp>
      <p:sp>
        <p:nvSpPr>
          <p:cNvPr id="578" name="Google Shape;578;p65"/>
          <p:cNvSpPr txBox="1"/>
          <p:nvPr/>
        </p:nvSpPr>
        <p:spPr>
          <a:xfrm>
            <a:off x="5827825" y="2216850"/>
            <a:ext cx="2942400" cy="401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GB" sz="1200">
                <a:solidFill>
                  <a:schemeClr val="dk1"/>
                </a:solidFill>
                <a:latin typeface="Lora"/>
                <a:ea typeface="Lora"/>
                <a:cs typeface="Lora"/>
                <a:sym typeface="Lora"/>
              </a:rPr>
              <a:t>Limit Logins to a Specified IP Address</a:t>
            </a:r>
            <a:endParaRPr b="1" sz="1200">
              <a:solidFill>
                <a:schemeClr val="dk1"/>
              </a:solidFill>
              <a:latin typeface="Lora"/>
              <a:ea typeface="Lora"/>
              <a:cs typeface="Lora"/>
              <a:sym typeface="Lora"/>
            </a:endParaRPr>
          </a:p>
          <a:p>
            <a:pPr indent="0" lvl="0" marL="0" rtl="0" algn="l">
              <a:spcBef>
                <a:spcPts val="0"/>
              </a:spcBef>
              <a:spcAft>
                <a:spcPts val="0"/>
              </a:spcAft>
              <a:buNone/>
            </a:pPr>
            <a:r>
              <a:t/>
            </a:r>
            <a:endParaRPr b="1" sz="1200">
              <a:solidFill>
                <a:schemeClr val="dk2"/>
              </a:solidFill>
              <a:latin typeface="Lora"/>
              <a:ea typeface="Lora"/>
              <a:cs typeface="Lora"/>
              <a:sym typeface="Lora"/>
            </a:endParaRPr>
          </a:p>
        </p:txBody>
      </p:sp>
      <p:sp>
        <p:nvSpPr>
          <p:cNvPr id="579" name="Google Shape;579;p65"/>
          <p:cNvSpPr txBox="1"/>
          <p:nvPr/>
        </p:nvSpPr>
        <p:spPr>
          <a:xfrm>
            <a:off x="6261800" y="4335600"/>
            <a:ext cx="2431200" cy="500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GB" sz="1200">
                <a:solidFill>
                  <a:schemeClr val="dk1"/>
                </a:solidFill>
                <a:latin typeface="Lora"/>
                <a:ea typeface="Lora"/>
                <a:cs typeface="Lora"/>
                <a:sym typeface="Lora"/>
              </a:rPr>
              <a:t>Account Lockouts After Failed Attempt</a:t>
            </a:r>
            <a:endParaRPr b="1" sz="1200">
              <a:solidFill>
                <a:schemeClr val="dk1"/>
              </a:solidFill>
              <a:latin typeface="Lora"/>
              <a:ea typeface="Lora"/>
              <a:cs typeface="Lora"/>
              <a:sym typeface="Lora"/>
            </a:endParaRPr>
          </a:p>
          <a:p>
            <a:pPr indent="0" lvl="0" marL="0" rtl="0" algn="l">
              <a:spcBef>
                <a:spcPts val="0"/>
              </a:spcBef>
              <a:spcAft>
                <a:spcPts val="0"/>
              </a:spcAft>
              <a:buNone/>
            </a:pPr>
            <a:r>
              <a:t/>
            </a:r>
            <a:endParaRPr b="1" sz="1200">
              <a:solidFill>
                <a:schemeClr val="dk2"/>
              </a:solidFill>
              <a:latin typeface="Lora"/>
              <a:ea typeface="Lora"/>
              <a:cs typeface="Lora"/>
              <a:sym typeface="Lora"/>
            </a:endParaRPr>
          </a:p>
        </p:txBody>
      </p:sp>
      <p:pic>
        <p:nvPicPr>
          <p:cNvPr id="580" name="Google Shape;580;p65"/>
          <p:cNvPicPr preferRelativeResize="0"/>
          <p:nvPr/>
        </p:nvPicPr>
        <p:blipFill>
          <a:blip r:embed="rId5">
            <a:alphaModFix/>
          </a:blip>
          <a:stretch>
            <a:fillRect/>
          </a:stretch>
        </p:blipFill>
        <p:spPr>
          <a:xfrm>
            <a:off x="1444550" y="1291050"/>
            <a:ext cx="777075" cy="777075"/>
          </a:xfrm>
          <a:prstGeom prst="rect">
            <a:avLst/>
          </a:prstGeom>
          <a:noFill/>
          <a:ln>
            <a:noFill/>
          </a:ln>
        </p:spPr>
      </p:pic>
      <p:pic>
        <p:nvPicPr>
          <p:cNvPr id="581" name="Google Shape;581;p65"/>
          <p:cNvPicPr preferRelativeResize="0"/>
          <p:nvPr/>
        </p:nvPicPr>
        <p:blipFill>
          <a:blip r:embed="rId6">
            <a:alphaModFix/>
          </a:blip>
          <a:stretch>
            <a:fillRect/>
          </a:stretch>
        </p:blipFill>
        <p:spPr>
          <a:xfrm>
            <a:off x="6821413" y="1291063"/>
            <a:ext cx="777075" cy="777075"/>
          </a:xfrm>
          <a:prstGeom prst="rect">
            <a:avLst/>
          </a:prstGeom>
          <a:noFill/>
          <a:ln>
            <a:noFill/>
          </a:ln>
        </p:spPr>
      </p:pic>
      <p:pic>
        <p:nvPicPr>
          <p:cNvPr id="582" name="Google Shape;582;p65"/>
          <p:cNvPicPr preferRelativeResize="0"/>
          <p:nvPr/>
        </p:nvPicPr>
        <p:blipFill>
          <a:blip r:embed="rId7">
            <a:alphaModFix/>
          </a:blip>
          <a:stretch>
            <a:fillRect/>
          </a:stretch>
        </p:blipFill>
        <p:spPr>
          <a:xfrm>
            <a:off x="1444564" y="3391639"/>
            <a:ext cx="777050" cy="777050"/>
          </a:xfrm>
          <a:prstGeom prst="rect">
            <a:avLst/>
          </a:prstGeom>
          <a:noFill/>
          <a:ln>
            <a:noFill/>
          </a:ln>
        </p:spPr>
      </p:pic>
      <p:pic>
        <p:nvPicPr>
          <p:cNvPr id="583" name="Google Shape;583;p65"/>
          <p:cNvPicPr preferRelativeResize="0"/>
          <p:nvPr/>
        </p:nvPicPr>
        <p:blipFill>
          <a:blip r:embed="rId8">
            <a:alphaModFix/>
          </a:blip>
          <a:stretch>
            <a:fillRect/>
          </a:stretch>
        </p:blipFill>
        <p:spPr>
          <a:xfrm>
            <a:off x="4078863" y="3391638"/>
            <a:ext cx="777075" cy="777075"/>
          </a:xfrm>
          <a:prstGeom prst="rect">
            <a:avLst/>
          </a:prstGeom>
          <a:noFill/>
          <a:ln>
            <a:noFill/>
          </a:ln>
        </p:spPr>
      </p:pic>
      <p:pic>
        <p:nvPicPr>
          <p:cNvPr id="584" name="Google Shape;584;p65"/>
          <p:cNvPicPr preferRelativeResize="0"/>
          <p:nvPr/>
        </p:nvPicPr>
        <p:blipFill>
          <a:blip r:embed="rId9">
            <a:alphaModFix/>
          </a:blip>
          <a:stretch>
            <a:fillRect/>
          </a:stretch>
        </p:blipFill>
        <p:spPr>
          <a:xfrm>
            <a:off x="6821413" y="3328925"/>
            <a:ext cx="777075" cy="777053"/>
          </a:xfrm>
          <a:prstGeom prst="rect">
            <a:avLst/>
          </a:prstGeom>
          <a:noFill/>
          <a:ln>
            <a:noFill/>
          </a:ln>
        </p:spPr>
      </p:pic>
      <p:pic>
        <p:nvPicPr>
          <p:cNvPr id="585" name="Google Shape;585;p65"/>
          <p:cNvPicPr preferRelativeResize="0"/>
          <p:nvPr/>
        </p:nvPicPr>
        <p:blipFill>
          <a:blip r:embed="rId10">
            <a:alphaModFix/>
          </a:blip>
          <a:stretch>
            <a:fillRect/>
          </a:stretch>
        </p:blipFill>
        <p:spPr>
          <a:xfrm>
            <a:off x="1623488" y="1478888"/>
            <a:ext cx="419195" cy="405888"/>
          </a:xfrm>
          <a:prstGeom prst="rect">
            <a:avLst/>
          </a:prstGeom>
          <a:noFill/>
          <a:ln>
            <a:noFill/>
          </a:ln>
        </p:spPr>
      </p:pic>
      <p:pic>
        <p:nvPicPr>
          <p:cNvPr id="586" name="Google Shape;586;p65"/>
          <p:cNvPicPr preferRelativeResize="0"/>
          <p:nvPr/>
        </p:nvPicPr>
        <p:blipFill>
          <a:blip r:embed="rId11">
            <a:alphaModFix/>
          </a:blip>
          <a:stretch>
            <a:fillRect/>
          </a:stretch>
        </p:blipFill>
        <p:spPr>
          <a:xfrm>
            <a:off x="7007013" y="1478888"/>
            <a:ext cx="405888" cy="405888"/>
          </a:xfrm>
          <a:prstGeom prst="rect">
            <a:avLst/>
          </a:prstGeom>
          <a:noFill/>
          <a:ln>
            <a:noFill/>
          </a:ln>
        </p:spPr>
      </p:pic>
      <p:pic>
        <p:nvPicPr>
          <p:cNvPr id="587" name="Google Shape;587;p65"/>
          <p:cNvPicPr preferRelativeResize="0"/>
          <p:nvPr/>
        </p:nvPicPr>
        <p:blipFill>
          <a:blip r:embed="rId12">
            <a:alphaModFix/>
          </a:blip>
          <a:stretch>
            <a:fillRect/>
          </a:stretch>
        </p:blipFill>
        <p:spPr>
          <a:xfrm>
            <a:off x="1694575" y="3577225"/>
            <a:ext cx="277034" cy="405888"/>
          </a:xfrm>
          <a:prstGeom prst="rect">
            <a:avLst/>
          </a:prstGeom>
          <a:noFill/>
          <a:ln>
            <a:noFill/>
          </a:ln>
        </p:spPr>
      </p:pic>
      <p:pic>
        <p:nvPicPr>
          <p:cNvPr id="588" name="Google Shape;588;p65"/>
          <p:cNvPicPr preferRelativeResize="0"/>
          <p:nvPr/>
        </p:nvPicPr>
        <p:blipFill>
          <a:blip r:embed="rId13">
            <a:alphaModFix/>
          </a:blip>
          <a:stretch>
            <a:fillRect/>
          </a:stretch>
        </p:blipFill>
        <p:spPr>
          <a:xfrm>
            <a:off x="4257213" y="3577225"/>
            <a:ext cx="420384" cy="405888"/>
          </a:xfrm>
          <a:prstGeom prst="rect">
            <a:avLst/>
          </a:prstGeom>
          <a:noFill/>
          <a:ln>
            <a:noFill/>
          </a:ln>
        </p:spPr>
      </p:pic>
      <p:pic>
        <p:nvPicPr>
          <p:cNvPr id="589" name="Google Shape;589;p65"/>
          <p:cNvPicPr preferRelativeResize="0"/>
          <p:nvPr/>
        </p:nvPicPr>
        <p:blipFill>
          <a:blip r:embed="rId14">
            <a:alphaModFix/>
          </a:blip>
          <a:stretch>
            <a:fillRect/>
          </a:stretch>
        </p:blipFill>
        <p:spPr>
          <a:xfrm>
            <a:off x="7007013" y="3514500"/>
            <a:ext cx="405888" cy="40588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66"/>
          <p:cNvPicPr preferRelativeResize="0"/>
          <p:nvPr/>
        </p:nvPicPr>
        <p:blipFill>
          <a:blip r:embed="rId3">
            <a:alphaModFix/>
          </a:blip>
          <a:stretch>
            <a:fillRect/>
          </a:stretch>
        </p:blipFill>
        <p:spPr>
          <a:xfrm>
            <a:off x="152400" y="152400"/>
            <a:ext cx="8635220" cy="4838701"/>
          </a:xfrm>
          <a:prstGeom prst="rect">
            <a:avLst/>
          </a:prstGeom>
          <a:noFill/>
          <a:ln>
            <a:noFill/>
          </a:ln>
        </p:spPr>
      </p:pic>
      <p:sp>
        <p:nvSpPr>
          <p:cNvPr id="595" name="Google Shape;595;p66"/>
          <p:cNvSpPr/>
          <p:nvPr/>
        </p:nvSpPr>
        <p:spPr>
          <a:xfrm>
            <a:off x="1934050" y="434175"/>
            <a:ext cx="6318000" cy="6987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700">
                <a:latin typeface="Roboto Serif"/>
                <a:ea typeface="Roboto Serif"/>
                <a:cs typeface="Roboto Serif"/>
                <a:sym typeface="Roboto Serif"/>
              </a:rPr>
              <a:t>Clear Text Password Submission</a:t>
            </a:r>
            <a:endParaRPr b="1" sz="2700">
              <a:latin typeface="Roboto Serif"/>
              <a:ea typeface="Roboto Serif"/>
              <a:cs typeface="Roboto Serif"/>
              <a:sym typeface="Roboto Serif"/>
            </a:endParaRPr>
          </a:p>
        </p:txBody>
      </p:sp>
      <p:sp>
        <p:nvSpPr>
          <p:cNvPr id="596" name="Google Shape;596;p66"/>
          <p:cNvSpPr/>
          <p:nvPr/>
        </p:nvSpPr>
        <p:spPr>
          <a:xfrm>
            <a:off x="997525" y="434175"/>
            <a:ext cx="743400" cy="698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latin typeface="Roboto Serif"/>
                <a:ea typeface="Roboto Serif"/>
                <a:cs typeface="Roboto Serif"/>
                <a:sym typeface="Roboto Serif"/>
              </a:rPr>
              <a:t>6</a:t>
            </a:r>
            <a:endParaRPr b="1" sz="3000">
              <a:latin typeface="Roboto Serif"/>
              <a:ea typeface="Roboto Serif"/>
              <a:cs typeface="Roboto Serif"/>
              <a:sym typeface="Roboto Serif"/>
            </a:endParaRPr>
          </a:p>
        </p:txBody>
      </p:sp>
      <p:sp>
        <p:nvSpPr>
          <p:cNvPr id="597" name="Google Shape;597;p66"/>
          <p:cNvSpPr txBox="1"/>
          <p:nvPr/>
        </p:nvSpPr>
        <p:spPr>
          <a:xfrm>
            <a:off x="477225" y="4150600"/>
            <a:ext cx="3939300" cy="5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Lora"/>
                <a:ea typeface="Lora"/>
                <a:cs typeface="Lora"/>
                <a:sym typeface="Lora"/>
              </a:rPr>
              <a:t>Website:</a:t>
            </a:r>
            <a:r>
              <a:rPr lang="en-GB" sz="1800">
                <a:latin typeface="Lora SemiBold"/>
                <a:ea typeface="Lora SemiBold"/>
                <a:cs typeface="Lora SemiBold"/>
                <a:sym typeface="Lora SemiBold"/>
              </a:rPr>
              <a:t> </a:t>
            </a:r>
            <a:r>
              <a:rPr lang="en-GB" sz="1500">
                <a:solidFill>
                  <a:schemeClr val="dk1"/>
                </a:solidFill>
                <a:latin typeface="Lora SemiBold"/>
                <a:ea typeface="Lora SemiBold"/>
                <a:cs typeface="Lora SemiBold"/>
                <a:sym typeface="Lora SemiBold"/>
              </a:rPr>
              <a:t>https://www.iphbooks.com/</a:t>
            </a:r>
            <a:endParaRPr sz="1500">
              <a:solidFill>
                <a:schemeClr val="dk1"/>
              </a:solidFill>
              <a:latin typeface="Lora SemiBold"/>
              <a:ea typeface="Lora SemiBold"/>
              <a:cs typeface="Lora SemiBold"/>
              <a:sym typeface="Lora SemiBold"/>
            </a:endParaRPr>
          </a:p>
          <a:p>
            <a:pPr indent="0" lvl="0" marL="0" rtl="0" algn="l">
              <a:spcBef>
                <a:spcPts val="0"/>
              </a:spcBef>
              <a:spcAft>
                <a:spcPts val="0"/>
              </a:spcAft>
              <a:buNone/>
            </a:pPr>
            <a:r>
              <a:t/>
            </a:r>
            <a:endParaRPr sz="1800">
              <a:latin typeface="Lora SemiBold"/>
              <a:ea typeface="Lora SemiBold"/>
              <a:cs typeface="Lora SemiBold"/>
              <a:sym typeface="Lora SemiBo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67"/>
          <p:cNvPicPr preferRelativeResize="0"/>
          <p:nvPr/>
        </p:nvPicPr>
        <p:blipFill>
          <a:blip r:embed="rId3">
            <a:alphaModFix/>
          </a:blip>
          <a:stretch>
            <a:fillRect/>
          </a:stretch>
        </p:blipFill>
        <p:spPr>
          <a:xfrm>
            <a:off x="182125" y="1286986"/>
            <a:ext cx="2569525" cy="2569525"/>
          </a:xfrm>
          <a:prstGeom prst="rect">
            <a:avLst/>
          </a:prstGeom>
          <a:noFill/>
          <a:ln>
            <a:noFill/>
          </a:ln>
        </p:spPr>
      </p:pic>
      <p:pic>
        <p:nvPicPr>
          <p:cNvPr id="603" name="Google Shape;603;p67"/>
          <p:cNvPicPr preferRelativeResize="0"/>
          <p:nvPr/>
        </p:nvPicPr>
        <p:blipFill>
          <a:blip r:embed="rId4">
            <a:alphaModFix/>
          </a:blip>
          <a:stretch>
            <a:fillRect/>
          </a:stretch>
        </p:blipFill>
        <p:spPr>
          <a:xfrm>
            <a:off x="3112175" y="152400"/>
            <a:ext cx="978275" cy="972186"/>
          </a:xfrm>
          <a:prstGeom prst="rect">
            <a:avLst/>
          </a:prstGeom>
          <a:noFill/>
          <a:ln>
            <a:noFill/>
          </a:ln>
        </p:spPr>
      </p:pic>
      <p:pic>
        <p:nvPicPr>
          <p:cNvPr id="604" name="Google Shape;604;p67"/>
          <p:cNvPicPr preferRelativeResize="0"/>
          <p:nvPr/>
        </p:nvPicPr>
        <p:blipFill>
          <a:blip r:embed="rId5">
            <a:alphaModFix/>
          </a:blip>
          <a:stretch>
            <a:fillRect/>
          </a:stretch>
        </p:blipFill>
        <p:spPr>
          <a:xfrm>
            <a:off x="3112175" y="1124575"/>
            <a:ext cx="978275" cy="972186"/>
          </a:xfrm>
          <a:prstGeom prst="rect">
            <a:avLst/>
          </a:prstGeom>
          <a:noFill/>
          <a:ln>
            <a:noFill/>
          </a:ln>
        </p:spPr>
      </p:pic>
      <p:pic>
        <p:nvPicPr>
          <p:cNvPr id="605" name="Google Shape;605;p67"/>
          <p:cNvPicPr preferRelativeResize="0"/>
          <p:nvPr/>
        </p:nvPicPr>
        <p:blipFill>
          <a:blip r:embed="rId6">
            <a:alphaModFix/>
          </a:blip>
          <a:stretch>
            <a:fillRect/>
          </a:stretch>
        </p:blipFill>
        <p:spPr>
          <a:xfrm>
            <a:off x="3112175" y="2114663"/>
            <a:ext cx="978275" cy="972186"/>
          </a:xfrm>
          <a:prstGeom prst="rect">
            <a:avLst/>
          </a:prstGeom>
          <a:noFill/>
          <a:ln>
            <a:noFill/>
          </a:ln>
        </p:spPr>
      </p:pic>
      <p:pic>
        <p:nvPicPr>
          <p:cNvPr id="606" name="Google Shape;606;p67"/>
          <p:cNvPicPr preferRelativeResize="0"/>
          <p:nvPr/>
        </p:nvPicPr>
        <p:blipFill>
          <a:blip r:embed="rId7">
            <a:alphaModFix/>
          </a:blip>
          <a:stretch>
            <a:fillRect/>
          </a:stretch>
        </p:blipFill>
        <p:spPr>
          <a:xfrm>
            <a:off x="3112175" y="3086838"/>
            <a:ext cx="978275" cy="972191"/>
          </a:xfrm>
          <a:prstGeom prst="rect">
            <a:avLst/>
          </a:prstGeom>
          <a:noFill/>
          <a:ln>
            <a:noFill/>
          </a:ln>
        </p:spPr>
      </p:pic>
      <p:pic>
        <p:nvPicPr>
          <p:cNvPr id="607" name="Google Shape;607;p67"/>
          <p:cNvPicPr preferRelativeResize="0"/>
          <p:nvPr/>
        </p:nvPicPr>
        <p:blipFill>
          <a:blip r:embed="rId8">
            <a:alphaModFix/>
          </a:blip>
          <a:stretch>
            <a:fillRect/>
          </a:stretch>
        </p:blipFill>
        <p:spPr>
          <a:xfrm>
            <a:off x="3112175" y="4076925"/>
            <a:ext cx="978275" cy="972221"/>
          </a:xfrm>
          <a:prstGeom prst="rect">
            <a:avLst/>
          </a:prstGeom>
          <a:noFill/>
          <a:ln>
            <a:noFill/>
          </a:ln>
        </p:spPr>
      </p:pic>
      <p:sp>
        <p:nvSpPr>
          <p:cNvPr id="608" name="Google Shape;608;p67"/>
          <p:cNvSpPr txBox="1"/>
          <p:nvPr/>
        </p:nvSpPr>
        <p:spPr>
          <a:xfrm>
            <a:off x="4178750" y="152400"/>
            <a:ext cx="2928600" cy="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Target Site</a:t>
            </a:r>
            <a:endParaRPr b="1" sz="1600">
              <a:latin typeface="Roboto Serif"/>
              <a:ea typeface="Roboto Serif"/>
              <a:cs typeface="Roboto Serif"/>
              <a:sym typeface="Roboto Serif"/>
            </a:endParaRPr>
          </a:p>
        </p:txBody>
      </p:sp>
      <p:sp>
        <p:nvSpPr>
          <p:cNvPr id="609" name="Google Shape;609;p67"/>
          <p:cNvSpPr txBox="1"/>
          <p:nvPr/>
        </p:nvSpPr>
        <p:spPr>
          <a:xfrm>
            <a:off x="4238275" y="482325"/>
            <a:ext cx="3017700" cy="31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Lora SemiBold"/>
                <a:ea typeface="Lora SemiBold"/>
                <a:cs typeface="Lora SemiBold"/>
                <a:sym typeface="Lora SemiBold"/>
              </a:rPr>
              <a:t>https://www.iphbooks.com/</a:t>
            </a:r>
            <a:endParaRPr sz="1200">
              <a:solidFill>
                <a:schemeClr val="dk1"/>
              </a:solidFill>
              <a:latin typeface="Lora SemiBold"/>
              <a:ea typeface="Lora SemiBold"/>
              <a:cs typeface="Lora SemiBold"/>
              <a:sym typeface="Lora SemiBold"/>
            </a:endParaRPr>
          </a:p>
          <a:p>
            <a:pPr indent="0" lvl="0" marL="0" rtl="0" algn="l">
              <a:spcBef>
                <a:spcPts val="0"/>
              </a:spcBef>
              <a:spcAft>
                <a:spcPts val="0"/>
              </a:spcAft>
              <a:buNone/>
            </a:pPr>
            <a:r>
              <a:t/>
            </a:r>
            <a:endParaRPr/>
          </a:p>
        </p:txBody>
      </p:sp>
      <p:sp>
        <p:nvSpPr>
          <p:cNvPr id="610" name="Google Shape;610;p67"/>
          <p:cNvSpPr txBox="1"/>
          <p:nvPr/>
        </p:nvSpPr>
        <p:spPr>
          <a:xfrm>
            <a:off x="4178750" y="1118000"/>
            <a:ext cx="24381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Vulnerability</a:t>
            </a:r>
            <a:endParaRPr b="1" sz="1600">
              <a:latin typeface="Roboto Serif"/>
              <a:ea typeface="Roboto Serif"/>
              <a:cs typeface="Roboto Serif"/>
              <a:sym typeface="Roboto Serif"/>
            </a:endParaRPr>
          </a:p>
        </p:txBody>
      </p:sp>
      <p:sp>
        <p:nvSpPr>
          <p:cNvPr id="611" name="Google Shape;611;p67"/>
          <p:cNvSpPr txBox="1"/>
          <p:nvPr/>
        </p:nvSpPr>
        <p:spPr>
          <a:xfrm>
            <a:off x="4178750" y="1454500"/>
            <a:ext cx="3434100" cy="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Lora SemiBold"/>
                <a:ea typeface="Lora SemiBold"/>
                <a:cs typeface="Lora SemiBold"/>
                <a:sym typeface="Lora SemiBold"/>
              </a:rPr>
              <a:t>Clear Text Password Submission</a:t>
            </a:r>
            <a:endParaRPr sz="1200">
              <a:latin typeface="Lora SemiBold"/>
              <a:ea typeface="Lora SemiBold"/>
              <a:cs typeface="Lora SemiBold"/>
              <a:sym typeface="Lora SemiBold"/>
            </a:endParaRPr>
          </a:p>
        </p:txBody>
      </p:sp>
      <p:sp>
        <p:nvSpPr>
          <p:cNvPr id="612" name="Google Shape;612;p67"/>
          <p:cNvSpPr txBox="1"/>
          <p:nvPr/>
        </p:nvSpPr>
        <p:spPr>
          <a:xfrm>
            <a:off x="4238275" y="2096750"/>
            <a:ext cx="2438100" cy="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Severity</a:t>
            </a:r>
            <a:endParaRPr b="1" sz="1600">
              <a:latin typeface="Roboto Serif"/>
              <a:ea typeface="Roboto Serif"/>
              <a:cs typeface="Roboto Serif"/>
              <a:sym typeface="Roboto Serif"/>
            </a:endParaRPr>
          </a:p>
        </p:txBody>
      </p:sp>
      <p:sp>
        <p:nvSpPr>
          <p:cNvPr id="613" name="Google Shape;613;p67"/>
          <p:cNvSpPr txBox="1"/>
          <p:nvPr/>
        </p:nvSpPr>
        <p:spPr>
          <a:xfrm>
            <a:off x="4238275" y="2515350"/>
            <a:ext cx="4905600" cy="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1155CC"/>
                </a:solidFill>
                <a:latin typeface="Lora SemiBold"/>
                <a:ea typeface="Lora SemiBold"/>
                <a:cs typeface="Lora SemiBold"/>
                <a:sym typeface="Lora SemiBold"/>
              </a:rPr>
              <a:t>High </a:t>
            </a:r>
            <a:r>
              <a:rPr lang="en-GB" sz="1200">
                <a:solidFill>
                  <a:schemeClr val="dk1"/>
                </a:solidFill>
                <a:latin typeface="Lora SemiBold"/>
                <a:ea typeface="Lora SemiBold"/>
                <a:cs typeface="Lora SemiBold"/>
                <a:sym typeface="Lora SemiBold"/>
              </a:rPr>
              <a:t>(https://bugcrowd.com/vulnerability-rating-taxonomy)</a:t>
            </a:r>
            <a:endParaRPr sz="1300">
              <a:solidFill>
                <a:srgbClr val="1155CC"/>
              </a:solidFill>
              <a:latin typeface="Lora SemiBold"/>
              <a:ea typeface="Lora SemiBold"/>
              <a:cs typeface="Lora SemiBold"/>
              <a:sym typeface="Lora SemiBold"/>
            </a:endParaRPr>
          </a:p>
        </p:txBody>
      </p:sp>
      <p:sp>
        <p:nvSpPr>
          <p:cNvPr id="614" name="Google Shape;614;p67"/>
          <p:cNvSpPr txBox="1"/>
          <p:nvPr/>
        </p:nvSpPr>
        <p:spPr>
          <a:xfrm>
            <a:off x="4238275" y="2998438"/>
            <a:ext cx="1858200" cy="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Impact</a:t>
            </a:r>
            <a:endParaRPr b="1" sz="1600">
              <a:latin typeface="Roboto Serif"/>
              <a:ea typeface="Roboto Serif"/>
              <a:cs typeface="Roboto Serif"/>
              <a:sym typeface="Roboto Serif"/>
            </a:endParaRPr>
          </a:p>
        </p:txBody>
      </p:sp>
      <p:sp>
        <p:nvSpPr>
          <p:cNvPr id="615" name="Google Shape;615;p67"/>
          <p:cNvSpPr txBox="1"/>
          <p:nvPr/>
        </p:nvSpPr>
        <p:spPr>
          <a:xfrm>
            <a:off x="4238275" y="3403113"/>
            <a:ext cx="4697400" cy="57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Lora SemiBold"/>
                <a:ea typeface="Lora SemiBold"/>
                <a:cs typeface="Lora SemiBold"/>
                <a:sym typeface="Lora SemiBold"/>
              </a:rPr>
              <a:t>Some applications transmit passwords over unencrypted connections, making them vulnerable to interception</a:t>
            </a:r>
            <a:r>
              <a:rPr b="1" lang="en-GB" sz="1300">
                <a:solidFill>
                  <a:schemeClr val="dk1"/>
                </a:solidFill>
              </a:rPr>
              <a:t>.</a:t>
            </a:r>
            <a:endParaRPr b="1" sz="1300">
              <a:solidFill>
                <a:schemeClr val="dk1"/>
              </a:solidFill>
            </a:endParaRPr>
          </a:p>
          <a:p>
            <a:pPr indent="0" lvl="0" marL="0" rtl="0" algn="l">
              <a:spcBef>
                <a:spcPts val="0"/>
              </a:spcBef>
              <a:spcAft>
                <a:spcPts val="0"/>
              </a:spcAft>
              <a:buNone/>
            </a:pPr>
            <a:r>
              <a:t/>
            </a:r>
            <a:endParaRPr/>
          </a:p>
        </p:txBody>
      </p:sp>
      <p:sp>
        <p:nvSpPr>
          <p:cNvPr id="616" name="Google Shape;616;p67"/>
          <p:cNvSpPr txBox="1"/>
          <p:nvPr/>
        </p:nvSpPr>
        <p:spPr>
          <a:xfrm>
            <a:off x="4238275" y="4073000"/>
            <a:ext cx="1977000" cy="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Serif"/>
                <a:ea typeface="Roboto Serif"/>
                <a:cs typeface="Roboto Serif"/>
                <a:sym typeface="Roboto Serif"/>
              </a:rPr>
              <a:t>Tools</a:t>
            </a:r>
            <a:endParaRPr b="1" sz="1600">
              <a:latin typeface="Roboto Serif"/>
              <a:ea typeface="Roboto Serif"/>
              <a:cs typeface="Roboto Serif"/>
              <a:sym typeface="Roboto Serif"/>
            </a:endParaRPr>
          </a:p>
        </p:txBody>
      </p:sp>
      <p:sp>
        <p:nvSpPr>
          <p:cNvPr id="617" name="Google Shape;617;p67"/>
          <p:cNvSpPr txBox="1"/>
          <p:nvPr/>
        </p:nvSpPr>
        <p:spPr>
          <a:xfrm>
            <a:off x="4238275" y="4477675"/>
            <a:ext cx="2036700" cy="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Lora SemiBold"/>
                <a:ea typeface="Lora SemiBold"/>
                <a:cs typeface="Lora SemiBold"/>
                <a:sym typeface="Lora SemiBold"/>
              </a:rPr>
              <a:t>Burp suite</a:t>
            </a:r>
            <a:endParaRPr sz="1200">
              <a:latin typeface="Lora SemiBold"/>
              <a:ea typeface="Lora SemiBold"/>
              <a:cs typeface="Lora SemiBold"/>
              <a:sym typeface="Lora SemiBo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68"/>
          <p:cNvPicPr preferRelativeResize="0"/>
          <p:nvPr/>
        </p:nvPicPr>
        <p:blipFill>
          <a:blip r:embed="rId3">
            <a:alphaModFix/>
          </a:blip>
          <a:stretch>
            <a:fillRect/>
          </a:stretch>
        </p:blipFill>
        <p:spPr>
          <a:xfrm>
            <a:off x="654912" y="939625"/>
            <a:ext cx="7834174" cy="3969126"/>
          </a:xfrm>
          <a:prstGeom prst="rect">
            <a:avLst/>
          </a:prstGeom>
          <a:noFill/>
          <a:ln cap="flat" cmpd="sng" w="9525">
            <a:solidFill>
              <a:schemeClr val="dk1"/>
            </a:solidFill>
            <a:prstDash val="solid"/>
            <a:round/>
            <a:headEnd len="sm" w="sm" type="none"/>
            <a:tailEnd len="sm" w="sm" type="none"/>
          </a:ln>
        </p:spPr>
      </p:pic>
      <p:sp>
        <p:nvSpPr>
          <p:cNvPr id="623" name="Google Shape;623;p68"/>
          <p:cNvSpPr/>
          <p:nvPr/>
        </p:nvSpPr>
        <p:spPr>
          <a:xfrm>
            <a:off x="2721925" y="211200"/>
            <a:ext cx="4206900" cy="5799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Lora"/>
                <a:ea typeface="Lora"/>
                <a:cs typeface="Lora"/>
                <a:sym typeface="Lora"/>
              </a:rPr>
              <a:t>Step 1 :- Visit this site</a:t>
            </a:r>
            <a:endParaRPr b="1" sz="1600">
              <a:latin typeface="Lora"/>
              <a:ea typeface="Lora"/>
              <a:cs typeface="Lora"/>
              <a:sym typeface="Lor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69"/>
          <p:cNvPicPr preferRelativeResize="0"/>
          <p:nvPr/>
        </p:nvPicPr>
        <p:blipFill>
          <a:blip r:embed="rId3">
            <a:alphaModFix/>
          </a:blip>
          <a:stretch>
            <a:fillRect/>
          </a:stretch>
        </p:blipFill>
        <p:spPr>
          <a:xfrm>
            <a:off x="654925" y="1043675"/>
            <a:ext cx="7834150" cy="4013725"/>
          </a:xfrm>
          <a:prstGeom prst="rect">
            <a:avLst/>
          </a:prstGeom>
          <a:noFill/>
          <a:ln cap="flat" cmpd="sng" w="9525">
            <a:solidFill>
              <a:schemeClr val="dk1"/>
            </a:solidFill>
            <a:prstDash val="solid"/>
            <a:round/>
            <a:headEnd len="sm" w="sm" type="none"/>
            <a:tailEnd len="sm" w="sm" type="none"/>
          </a:ln>
        </p:spPr>
      </p:pic>
      <p:sp>
        <p:nvSpPr>
          <p:cNvPr id="629" name="Google Shape;629;p69"/>
          <p:cNvSpPr/>
          <p:nvPr/>
        </p:nvSpPr>
        <p:spPr>
          <a:xfrm>
            <a:off x="2223150" y="285525"/>
            <a:ext cx="4697700" cy="549900"/>
          </a:xfrm>
          <a:prstGeom prst="roundRect">
            <a:avLst>
              <a:gd fmla="val 16667" name="adj"/>
            </a:avLst>
          </a:prstGeom>
          <a:solidFill>
            <a:srgbClr val="C27B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Lora"/>
                <a:ea typeface="Lora"/>
                <a:cs typeface="Lora"/>
                <a:sym typeface="Lora"/>
              </a:rPr>
              <a:t>Step 2 :- After that go to the login page.</a:t>
            </a:r>
            <a:endParaRPr b="1" sz="1600">
              <a:latin typeface="Lora"/>
              <a:ea typeface="Lora"/>
              <a:cs typeface="Lora"/>
              <a:sym typeface="Lor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70"/>
          <p:cNvPicPr preferRelativeResize="0"/>
          <p:nvPr/>
        </p:nvPicPr>
        <p:blipFill>
          <a:blip r:embed="rId3">
            <a:alphaModFix/>
          </a:blip>
          <a:stretch>
            <a:fillRect/>
          </a:stretch>
        </p:blipFill>
        <p:spPr>
          <a:xfrm>
            <a:off x="611000" y="1013950"/>
            <a:ext cx="7967974" cy="3969101"/>
          </a:xfrm>
          <a:prstGeom prst="rect">
            <a:avLst/>
          </a:prstGeom>
          <a:noFill/>
          <a:ln cap="flat" cmpd="sng" w="9525">
            <a:solidFill>
              <a:schemeClr val="dk1"/>
            </a:solidFill>
            <a:prstDash val="solid"/>
            <a:round/>
            <a:headEnd len="sm" w="sm" type="none"/>
            <a:tailEnd len="sm" w="sm" type="none"/>
          </a:ln>
        </p:spPr>
      </p:pic>
      <p:sp>
        <p:nvSpPr>
          <p:cNvPr id="635" name="Google Shape;635;p70"/>
          <p:cNvSpPr/>
          <p:nvPr/>
        </p:nvSpPr>
        <p:spPr>
          <a:xfrm>
            <a:off x="811675" y="240925"/>
            <a:ext cx="7566600" cy="4905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Lora"/>
                <a:ea typeface="Lora"/>
                <a:cs typeface="Lora"/>
                <a:sym typeface="Lora"/>
              </a:rPr>
              <a:t>Step 3 :- Here we have enter the username and password and submit it.</a:t>
            </a:r>
            <a:endParaRPr b="1" sz="1600">
              <a:latin typeface="Lora"/>
              <a:ea typeface="Lora"/>
              <a:cs typeface="Lora"/>
              <a:sym typeface="Lor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1"/>
          <p:cNvSpPr/>
          <p:nvPr/>
        </p:nvSpPr>
        <p:spPr>
          <a:xfrm>
            <a:off x="997525" y="211200"/>
            <a:ext cx="7417800" cy="5499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latin typeface="Lora"/>
                <a:ea typeface="Lora"/>
                <a:cs typeface="Lora"/>
                <a:sym typeface="Lora"/>
              </a:rPr>
              <a:t>Step 4 :- As a result, Now using burp suite we can see the username and password clearly.</a:t>
            </a:r>
            <a:endParaRPr b="1" sz="1500">
              <a:latin typeface="Lora"/>
              <a:ea typeface="Lora"/>
              <a:cs typeface="Lora"/>
              <a:sym typeface="Lora"/>
            </a:endParaRPr>
          </a:p>
        </p:txBody>
      </p:sp>
      <p:pic>
        <p:nvPicPr>
          <p:cNvPr id="641" name="Google Shape;641;p71"/>
          <p:cNvPicPr preferRelativeResize="0"/>
          <p:nvPr/>
        </p:nvPicPr>
        <p:blipFill rotWithShape="1">
          <a:blip r:embed="rId3">
            <a:alphaModFix/>
          </a:blip>
          <a:srcRect b="0" l="0" r="20318" t="0"/>
          <a:stretch/>
        </p:blipFill>
        <p:spPr>
          <a:xfrm>
            <a:off x="642299" y="913500"/>
            <a:ext cx="8128250" cy="407759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p:nvPr/>
        </p:nvSpPr>
        <p:spPr>
          <a:xfrm>
            <a:off x="2851825" y="229150"/>
            <a:ext cx="4125000" cy="6777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700">
                <a:latin typeface="Roboto Serif"/>
                <a:ea typeface="Roboto Serif"/>
                <a:cs typeface="Roboto Serif"/>
                <a:sym typeface="Roboto Serif"/>
              </a:rPr>
              <a:t>Tools &amp; Technolog</a:t>
            </a:r>
            <a:r>
              <a:rPr b="1" lang="en-GB" sz="2700">
                <a:latin typeface="Roboto Serif"/>
                <a:ea typeface="Roboto Serif"/>
                <a:cs typeface="Roboto Serif"/>
                <a:sym typeface="Roboto Serif"/>
              </a:rPr>
              <a:t>y</a:t>
            </a:r>
            <a:endParaRPr b="1" sz="2700">
              <a:latin typeface="Roboto Serif"/>
              <a:ea typeface="Roboto Serif"/>
              <a:cs typeface="Roboto Serif"/>
              <a:sym typeface="Roboto Serif"/>
            </a:endParaRPr>
          </a:p>
        </p:txBody>
      </p:sp>
      <p:pic>
        <p:nvPicPr>
          <p:cNvPr id="134" name="Google Shape;134;p18"/>
          <p:cNvPicPr preferRelativeResize="0"/>
          <p:nvPr/>
        </p:nvPicPr>
        <p:blipFill>
          <a:blip r:embed="rId3">
            <a:alphaModFix/>
          </a:blip>
          <a:stretch>
            <a:fillRect/>
          </a:stretch>
        </p:blipFill>
        <p:spPr>
          <a:xfrm>
            <a:off x="241500" y="1132750"/>
            <a:ext cx="677775" cy="682149"/>
          </a:xfrm>
          <a:prstGeom prst="rect">
            <a:avLst/>
          </a:prstGeom>
          <a:noFill/>
          <a:ln>
            <a:noFill/>
          </a:ln>
        </p:spPr>
      </p:pic>
      <p:pic>
        <p:nvPicPr>
          <p:cNvPr id="135" name="Google Shape;135;p18"/>
          <p:cNvPicPr preferRelativeResize="0"/>
          <p:nvPr/>
        </p:nvPicPr>
        <p:blipFill>
          <a:blip r:embed="rId4">
            <a:alphaModFix/>
          </a:blip>
          <a:stretch>
            <a:fillRect/>
          </a:stretch>
        </p:blipFill>
        <p:spPr>
          <a:xfrm>
            <a:off x="304853" y="1195459"/>
            <a:ext cx="551074" cy="556725"/>
          </a:xfrm>
          <a:prstGeom prst="rect">
            <a:avLst/>
          </a:prstGeom>
          <a:noFill/>
          <a:ln>
            <a:noFill/>
          </a:ln>
        </p:spPr>
      </p:pic>
      <p:pic>
        <p:nvPicPr>
          <p:cNvPr id="136" name="Google Shape;136;p18"/>
          <p:cNvPicPr preferRelativeResize="0"/>
          <p:nvPr/>
        </p:nvPicPr>
        <p:blipFill>
          <a:blip r:embed="rId5">
            <a:alphaModFix/>
          </a:blip>
          <a:stretch>
            <a:fillRect/>
          </a:stretch>
        </p:blipFill>
        <p:spPr>
          <a:xfrm>
            <a:off x="241500" y="2157688"/>
            <a:ext cx="677775" cy="682148"/>
          </a:xfrm>
          <a:prstGeom prst="rect">
            <a:avLst/>
          </a:prstGeom>
          <a:noFill/>
          <a:ln>
            <a:noFill/>
          </a:ln>
        </p:spPr>
      </p:pic>
      <p:pic>
        <p:nvPicPr>
          <p:cNvPr id="137" name="Google Shape;137;p18"/>
          <p:cNvPicPr preferRelativeResize="0"/>
          <p:nvPr/>
        </p:nvPicPr>
        <p:blipFill>
          <a:blip r:embed="rId6">
            <a:alphaModFix/>
          </a:blip>
          <a:stretch>
            <a:fillRect/>
          </a:stretch>
        </p:blipFill>
        <p:spPr>
          <a:xfrm>
            <a:off x="267775" y="2189613"/>
            <a:ext cx="625250" cy="618301"/>
          </a:xfrm>
          <a:prstGeom prst="rect">
            <a:avLst/>
          </a:prstGeom>
          <a:noFill/>
          <a:ln>
            <a:noFill/>
          </a:ln>
        </p:spPr>
      </p:pic>
      <p:sp>
        <p:nvSpPr>
          <p:cNvPr id="138" name="Google Shape;138;p18"/>
          <p:cNvSpPr txBox="1"/>
          <p:nvPr/>
        </p:nvSpPr>
        <p:spPr>
          <a:xfrm>
            <a:off x="1082150" y="1056338"/>
            <a:ext cx="1616700" cy="34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a:latin typeface="Lora"/>
                <a:ea typeface="Lora"/>
                <a:cs typeface="Lora"/>
                <a:sym typeface="Lora"/>
              </a:rPr>
              <a:t>Nmap 7.94</a:t>
            </a:r>
            <a:endParaRPr b="1">
              <a:latin typeface="Lora"/>
              <a:ea typeface="Lora"/>
              <a:cs typeface="Lora"/>
              <a:sym typeface="Lora"/>
            </a:endParaRPr>
          </a:p>
          <a:p>
            <a:pPr indent="0" lvl="0" marL="0" rtl="0" algn="l">
              <a:spcBef>
                <a:spcPts val="0"/>
              </a:spcBef>
              <a:spcAft>
                <a:spcPts val="0"/>
              </a:spcAft>
              <a:buNone/>
            </a:pPr>
            <a:r>
              <a:t/>
            </a:r>
            <a:endParaRPr b="1">
              <a:latin typeface="Roboto"/>
              <a:ea typeface="Roboto"/>
              <a:cs typeface="Roboto"/>
              <a:sym typeface="Roboto"/>
            </a:endParaRPr>
          </a:p>
        </p:txBody>
      </p:sp>
      <p:sp>
        <p:nvSpPr>
          <p:cNvPr id="139" name="Google Shape;139;p18"/>
          <p:cNvSpPr txBox="1"/>
          <p:nvPr/>
        </p:nvSpPr>
        <p:spPr>
          <a:xfrm>
            <a:off x="1353525" y="1400150"/>
            <a:ext cx="5640000" cy="54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latin typeface="Lora SemiBold"/>
                <a:ea typeface="Lora SemiBold"/>
                <a:cs typeface="Lora SemiBold"/>
                <a:sym typeface="Lora SemiBold"/>
              </a:rPr>
              <a:t>It allows a large number of scanning techniques, such as UDP, TCP connect (), TCP SYN (half-open), and FTP.   </a:t>
            </a:r>
            <a:endParaRPr sz="1100">
              <a:latin typeface="Lora SemiBold"/>
              <a:ea typeface="Lora SemiBold"/>
              <a:cs typeface="Lora SemiBold"/>
              <a:sym typeface="Lora SemiBold"/>
            </a:endParaRPr>
          </a:p>
          <a:p>
            <a:pPr indent="0" lvl="0" marL="0" rtl="0" algn="l">
              <a:spcBef>
                <a:spcPts val="0"/>
              </a:spcBef>
              <a:spcAft>
                <a:spcPts val="0"/>
              </a:spcAft>
              <a:buNone/>
            </a:pPr>
            <a:r>
              <a:t/>
            </a:r>
            <a:endParaRPr sz="1100">
              <a:latin typeface="Lora SemiBold"/>
              <a:ea typeface="Lora SemiBold"/>
              <a:cs typeface="Lora SemiBold"/>
              <a:sym typeface="Lora SemiBold"/>
            </a:endParaRPr>
          </a:p>
        </p:txBody>
      </p:sp>
      <p:sp>
        <p:nvSpPr>
          <p:cNvPr id="140" name="Google Shape;140;p18"/>
          <p:cNvSpPr txBox="1"/>
          <p:nvPr/>
        </p:nvSpPr>
        <p:spPr>
          <a:xfrm>
            <a:off x="1337950" y="1945250"/>
            <a:ext cx="4468800" cy="54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300">
                <a:latin typeface="Lora"/>
                <a:ea typeface="Lora"/>
                <a:cs typeface="Lora"/>
                <a:sym typeface="Lora"/>
              </a:rPr>
              <a:t>Burp Suite Professional/Community 2023.9.4</a:t>
            </a:r>
            <a:endParaRPr b="1">
              <a:latin typeface="Lora"/>
              <a:ea typeface="Lora"/>
              <a:cs typeface="Lora"/>
              <a:sym typeface="Lora"/>
            </a:endParaRPr>
          </a:p>
          <a:p>
            <a:pPr indent="0" lvl="0" marL="0" rtl="0" algn="l">
              <a:spcBef>
                <a:spcPts val="0"/>
              </a:spcBef>
              <a:spcAft>
                <a:spcPts val="0"/>
              </a:spcAft>
              <a:buNone/>
            </a:pPr>
            <a:r>
              <a:t/>
            </a:r>
            <a:endParaRPr sz="1200">
              <a:solidFill>
                <a:srgbClr val="BDC1C6"/>
              </a:solidFill>
              <a:highlight>
                <a:srgbClr val="202124"/>
              </a:highlight>
            </a:endParaRPr>
          </a:p>
        </p:txBody>
      </p:sp>
      <p:sp>
        <p:nvSpPr>
          <p:cNvPr id="141" name="Google Shape;141;p18"/>
          <p:cNvSpPr txBox="1"/>
          <p:nvPr/>
        </p:nvSpPr>
        <p:spPr>
          <a:xfrm>
            <a:off x="1336875" y="2302613"/>
            <a:ext cx="5792700" cy="55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chemeClr val="dk1"/>
                </a:solidFill>
                <a:latin typeface="Lora SemiBold"/>
                <a:ea typeface="Lora SemiBold"/>
                <a:cs typeface="Lora SemiBold"/>
                <a:sym typeface="Lora SemiBold"/>
              </a:rPr>
              <a:t>It is an integrated platform and graphical tool for performing security testing of web applications.</a:t>
            </a:r>
            <a:endParaRPr sz="1100">
              <a:solidFill>
                <a:schemeClr val="dk1"/>
              </a:solidFill>
              <a:latin typeface="Lora SemiBold"/>
              <a:ea typeface="Lora SemiBold"/>
              <a:cs typeface="Lora SemiBold"/>
              <a:sym typeface="Lora SemiBold"/>
            </a:endParaRPr>
          </a:p>
          <a:p>
            <a:pPr indent="0" lvl="0" marL="0" rtl="0" algn="l">
              <a:spcBef>
                <a:spcPts val="0"/>
              </a:spcBef>
              <a:spcAft>
                <a:spcPts val="0"/>
              </a:spcAft>
              <a:buNone/>
            </a:pPr>
            <a:r>
              <a:t/>
            </a:r>
            <a:endParaRPr sz="1100">
              <a:solidFill>
                <a:schemeClr val="dk1"/>
              </a:solidFill>
              <a:latin typeface="Lora SemiBold"/>
              <a:ea typeface="Lora SemiBold"/>
              <a:cs typeface="Lora SemiBold"/>
              <a:sym typeface="Lora SemiBold"/>
            </a:endParaRPr>
          </a:p>
        </p:txBody>
      </p:sp>
      <p:pic>
        <p:nvPicPr>
          <p:cNvPr id="142" name="Google Shape;142;p18"/>
          <p:cNvPicPr preferRelativeResize="0"/>
          <p:nvPr/>
        </p:nvPicPr>
        <p:blipFill>
          <a:blip r:embed="rId7">
            <a:alphaModFix/>
          </a:blip>
          <a:stretch>
            <a:fillRect/>
          </a:stretch>
        </p:blipFill>
        <p:spPr>
          <a:xfrm>
            <a:off x="241500" y="3182623"/>
            <a:ext cx="677775" cy="677775"/>
          </a:xfrm>
          <a:prstGeom prst="rect">
            <a:avLst/>
          </a:prstGeom>
          <a:noFill/>
          <a:ln>
            <a:noFill/>
          </a:ln>
        </p:spPr>
      </p:pic>
      <p:pic>
        <p:nvPicPr>
          <p:cNvPr id="143" name="Google Shape;143;p18"/>
          <p:cNvPicPr preferRelativeResize="0"/>
          <p:nvPr/>
        </p:nvPicPr>
        <p:blipFill>
          <a:blip r:embed="rId8">
            <a:alphaModFix/>
          </a:blip>
          <a:stretch>
            <a:fillRect/>
          </a:stretch>
        </p:blipFill>
        <p:spPr>
          <a:xfrm>
            <a:off x="304861" y="3415900"/>
            <a:ext cx="551075" cy="279526"/>
          </a:xfrm>
          <a:prstGeom prst="rect">
            <a:avLst/>
          </a:prstGeom>
          <a:noFill/>
          <a:ln>
            <a:noFill/>
          </a:ln>
        </p:spPr>
      </p:pic>
      <p:sp>
        <p:nvSpPr>
          <p:cNvPr id="144" name="Google Shape;144;p18"/>
          <p:cNvSpPr txBox="1"/>
          <p:nvPr/>
        </p:nvSpPr>
        <p:spPr>
          <a:xfrm>
            <a:off x="1336875" y="3035450"/>
            <a:ext cx="4804800" cy="34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300">
                <a:solidFill>
                  <a:schemeClr val="dk1"/>
                </a:solidFill>
                <a:latin typeface="Lora"/>
                <a:ea typeface="Lora"/>
                <a:cs typeface="Lora"/>
                <a:sym typeface="Lora"/>
              </a:rPr>
              <a:t>Sqlmap 1.6.11</a:t>
            </a:r>
            <a:endParaRPr b="1" sz="1300">
              <a:solidFill>
                <a:schemeClr val="dk1"/>
              </a:solidFill>
              <a:latin typeface="Lora"/>
              <a:ea typeface="Lora"/>
              <a:cs typeface="Lora"/>
              <a:sym typeface="Lora"/>
            </a:endParaRPr>
          </a:p>
          <a:p>
            <a:pPr indent="0" lvl="0" marL="0" rtl="0" algn="l">
              <a:spcBef>
                <a:spcPts val="0"/>
              </a:spcBef>
              <a:spcAft>
                <a:spcPts val="0"/>
              </a:spcAft>
              <a:buNone/>
            </a:pPr>
            <a:r>
              <a:t/>
            </a:r>
            <a:endParaRPr/>
          </a:p>
        </p:txBody>
      </p:sp>
      <p:sp>
        <p:nvSpPr>
          <p:cNvPr id="145" name="Google Shape;145;p18"/>
          <p:cNvSpPr txBox="1"/>
          <p:nvPr/>
        </p:nvSpPr>
        <p:spPr>
          <a:xfrm>
            <a:off x="1353525" y="3381750"/>
            <a:ext cx="5520600" cy="55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100">
                <a:solidFill>
                  <a:schemeClr val="dk1"/>
                </a:solidFill>
                <a:latin typeface="Lora SemiBold"/>
                <a:ea typeface="Lora SemiBold"/>
                <a:cs typeface="Lora SemiBold"/>
                <a:sym typeface="Lora SemiBold"/>
              </a:rPr>
              <a:t>It is an open source penetration testing tool that is use to do process of detecting and exploiting SQL injection.</a:t>
            </a:r>
            <a:endParaRPr sz="1100">
              <a:solidFill>
                <a:schemeClr val="dk1"/>
              </a:solidFill>
              <a:latin typeface="Lora SemiBold"/>
              <a:ea typeface="Lora SemiBold"/>
              <a:cs typeface="Lora SemiBold"/>
              <a:sym typeface="Lora SemiBold"/>
            </a:endParaRPr>
          </a:p>
          <a:p>
            <a:pPr indent="0" lvl="0" marL="0" rtl="0" algn="l">
              <a:spcBef>
                <a:spcPts val="0"/>
              </a:spcBef>
              <a:spcAft>
                <a:spcPts val="0"/>
              </a:spcAft>
              <a:buNone/>
            </a:pPr>
            <a:r>
              <a:t/>
            </a:r>
            <a:endParaRPr sz="1100">
              <a:latin typeface="Lora SemiBold"/>
              <a:ea typeface="Lora SemiBold"/>
              <a:cs typeface="Lora SemiBold"/>
              <a:sym typeface="Lora SemiBold"/>
            </a:endParaRPr>
          </a:p>
        </p:txBody>
      </p:sp>
      <p:pic>
        <p:nvPicPr>
          <p:cNvPr id="146" name="Google Shape;146;p18"/>
          <p:cNvPicPr preferRelativeResize="0"/>
          <p:nvPr/>
        </p:nvPicPr>
        <p:blipFill>
          <a:blip r:embed="rId9">
            <a:alphaModFix/>
          </a:blip>
          <a:stretch>
            <a:fillRect/>
          </a:stretch>
        </p:blipFill>
        <p:spPr>
          <a:xfrm>
            <a:off x="241500" y="4303411"/>
            <a:ext cx="677775" cy="677775"/>
          </a:xfrm>
          <a:prstGeom prst="rect">
            <a:avLst/>
          </a:prstGeom>
          <a:noFill/>
          <a:ln>
            <a:noFill/>
          </a:ln>
        </p:spPr>
      </p:pic>
      <p:pic>
        <p:nvPicPr>
          <p:cNvPr id="147" name="Google Shape;147;p18"/>
          <p:cNvPicPr preferRelativeResize="0"/>
          <p:nvPr/>
        </p:nvPicPr>
        <p:blipFill>
          <a:blip r:embed="rId10">
            <a:alphaModFix/>
          </a:blip>
          <a:stretch>
            <a:fillRect/>
          </a:stretch>
        </p:blipFill>
        <p:spPr>
          <a:xfrm>
            <a:off x="267775" y="4367038"/>
            <a:ext cx="625250" cy="550492"/>
          </a:xfrm>
          <a:prstGeom prst="rect">
            <a:avLst/>
          </a:prstGeom>
          <a:noFill/>
          <a:ln>
            <a:noFill/>
          </a:ln>
        </p:spPr>
      </p:pic>
      <p:sp>
        <p:nvSpPr>
          <p:cNvPr id="148" name="Google Shape;148;p18"/>
          <p:cNvSpPr txBox="1"/>
          <p:nvPr/>
        </p:nvSpPr>
        <p:spPr>
          <a:xfrm>
            <a:off x="1371750" y="4178625"/>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300">
                <a:solidFill>
                  <a:schemeClr val="dk1"/>
                </a:solidFill>
                <a:latin typeface="Lora"/>
                <a:ea typeface="Lora"/>
                <a:cs typeface="Lora"/>
                <a:sym typeface="Lora"/>
              </a:rPr>
              <a:t>PwnXss v0.5</a:t>
            </a:r>
            <a:endParaRPr b="1" sz="1300">
              <a:solidFill>
                <a:schemeClr val="dk1"/>
              </a:solidFill>
              <a:latin typeface="Lora"/>
              <a:ea typeface="Lora"/>
              <a:cs typeface="Lora"/>
              <a:sym typeface="Lora"/>
            </a:endParaRPr>
          </a:p>
        </p:txBody>
      </p:sp>
      <p:sp>
        <p:nvSpPr>
          <p:cNvPr id="149" name="Google Shape;149;p18"/>
          <p:cNvSpPr txBox="1"/>
          <p:nvPr/>
        </p:nvSpPr>
        <p:spPr>
          <a:xfrm>
            <a:off x="1371750" y="4563525"/>
            <a:ext cx="6400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dk1"/>
                </a:solidFill>
                <a:latin typeface="Lora SemiBold"/>
                <a:ea typeface="Lora SemiBold"/>
                <a:cs typeface="Lora SemiBold"/>
                <a:sym typeface="Lora SemiBold"/>
              </a:rPr>
              <a:t>For XSS Attack. It is a powerful XSS scanning and parameter analysis tool.</a:t>
            </a:r>
            <a:endParaRPr sz="1100">
              <a:solidFill>
                <a:schemeClr val="dk1"/>
              </a:solidFill>
              <a:latin typeface="Lora SemiBold"/>
              <a:ea typeface="Lora SemiBold"/>
              <a:cs typeface="Lora SemiBold"/>
              <a:sym typeface="Lora SemiBo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2"/>
          <p:cNvSpPr txBox="1"/>
          <p:nvPr/>
        </p:nvSpPr>
        <p:spPr>
          <a:xfrm>
            <a:off x="628400" y="303675"/>
            <a:ext cx="7062900" cy="928500"/>
          </a:xfrm>
          <a:prstGeom prst="rect">
            <a:avLst/>
          </a:prstGeom>
          <a:noFill/>
          <a:ln>
            <a:noFill/>
          </a:ln>
        </p:spPr>
        <p:txBody>
          <a:bodyPr anchorCtr="0" anchor="t" bIns="91425" lIns="91425" spcFirstLastPara="1" rIns="91425" wrap="square" tIns="91425">
            <a:noAutofit/>
          </a:bodyPr>
          <a:lstStyle/>
          <a:p>
            <a:pPr indent="-387350" lvl="0" marL="457200" rtl="0" algn="ctr">
              <a:spcBef>
                <a:spcPts val="0"/>
              </a:spcBef>
              <a:spcAft>
                <a:spcPts val="0"/>
              </a:spcAft>
              <a:buClr>
                <a:schemeClr val="dk1"/>
              </a:buClr>
              <a:buSzPts val="2500"/>
              <a:buFont typeface="Roboto Serif"/>
              <a:buChar char="❖"/>
            </a:pPr>
            <a:r>
              <a:rPr b="1" lang="en-GB" sz="2500" u="sng">
                <a:solidFill>
                  <a:schemeClr val="dk1"/>
                </a:solidFill>
                <a:latin typeface="Roboto Serif"/>
                <a:ea typeface="Roboto Serif"/>
                <a:cs typeface="Roboto Serif"/>
                <a:sym typeface="Roboto Serif"/>
              </a:rPr>
              <a:t>Clear Text Password Submission     Prevention</a:t>
            </a:r>
            <a:endParaRPr b="1" sz="2500" u="sng">
              <a:solidFill>
                <a:schemeClr val="dk1"/>
              </a:solidFill>
              <a:latin typeface="Roboto Serif"/>
              <a:ea typeface="Roboto Serif"/>
              <a:cs typeface="Roboto Serif"/>
              <a:sym typeface="Roboto Serif"/>
            </a:endParaRPr>
          </a:p>
        </p:txBody>
      </p:sp>
      <p:pic>
        <p:nvPicPr>
          <p:cNvPr id="647" name="Google Shape;647;p72"/>
          <p:cNvPicPr preferRelativeResize="0"/>
          <p:nvPr/>
        </p:nvPicPr>
        <p:blipFill>
          <a:blip r:embed="rId3">
            <a:alphaModFix/>
          </a:blip>
          <a:stretch>
            <a:fillRect/>
          </a:stretch>
        </p:blipFill>
        <p:spPr>
          <a:xfrm>
            <a:off x="854025" y="1514200"/>
            <a:ext cx="928500" cy="928500"/>
          </a:xfrm>
          <a:prstGeom prst="rect">
            <a:avLst/>
          </a:prstGeom>
          <a:noFill/>
          <a:ln>
            <a:noFill/>
          </a:ln>
        </p:spPr>
      </p:pic>
      <p:pic>
        <p:nvPicPr>
          <p:cNvPr id="648" name="Google Shape;648;p72"/>
          <p:cNvPicPr preferRelativeResize="0"/>
          <p:nvPr/>
        </p:nvPicPr>
        <p:blipFill>
          <a:blip r:embed="rId4">
            <a:alphaModFix/>
          </a:blip>
          <a:stretch>
            <a:fillRect/>
          </a:stretch>
        </p:blipFill>
        <p:spPr>
          <a:xfrm>
            <a:off x="1054875" y="1766200"/>
            <a:ext cx="526800" cy="526800"/>
          </a:xfrm>
          <a:prstGeom prst="rect">
            <a:avLst/>
          </a:prstGeom>
          <a:noFill/>
          <a:ln>
            <a:noFill/>
          </a:ln>
        </p:spPr>
      </p:pic>
      <p:sp>
        <p:nvSpPr>
          <p:cNvPr id="649" name="Google Shape;649;p72"/>
          <p:cNvSpPr txBox="1"/>
          <p:nvPr/>
        </p:nvSpPr>
        <p:spPr>
          <a:xfrm>
            <a:off x="2259300" y="1758850"/>
            <a:ext cx="3951600" cy="439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GB">
                <a:solidFill>
                  <a:schemeClr val="dk1"/>
                </a:solidFill>
                <a:latin typeface="Lora"/>
                <a:ea typeface="Lora"/>
                <a:cs typeface="Lora"/>
                <a:sym typeface="Lora"/>
              </a:rPr>
              <a:t>Password must be in an encypted formate.</a:t>
            </a:r>
            <a:endParaRPr b="1">
              <a:solidFill>
                <a:schemeClr val="dk1"/>
              </a:solidFill>
              <a:latin typeface="Lora"/>
              <a:ea typeface="Lora"/>
              <a:cs typeface="Lora"/>
              <a:sym typeface="Lora"/>
            </a:endParaRPr>
          </a:p>
        </p:txBody>
      </p:sp>
      <p:sp>
        <p:nvSpPr>
          <p:cNvPr id="650" name="Google Shape;650;p72"/>
          <p:cNvSpPr txBox="1"/>
          <p:nvPr/>
        </p:nvSpPr>
        <p:spPr>
          <a:xfrm>
            <a:off x="2259300" y="3390638"/>
            <a:ext cx="5469600" cy="526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GB">
                <a:solidFill>
                  <a:schemeClr val="dk1"/>
                </a:solidFill>
                <a:latin typeface="Lora"/>
                <a:ea typeface="Lora"/>
                <a:cs typeface="Lora"/>
                <a:sym typeface="Lora"/>
              </a:rPr>
              <a:t>Password must include signs and symbols to make it strong.</a:t>
            </a:r>
            <a:endParaRPr b="1">
              <a:solidFill>
                <a:schemeClr val="dk1"/>
              </a:solidFill>
              <a:latin typeface="Lora"/>
              <a:ea typeface="Lora"/>
              <a:cs typeface="Lora"/>
              <a:sym typeface="Lora"/>
            </a:endParaRPr>
          </a:p>
          <a:p>
            <a:pPr indent="0" lvl="0" marL="0" rtl="0" algn="l">
              <a:spcBef>
                <a:spcPts val="0"/>
              </a:spcBef>
              <a:spcAft>
                <a:spcPts val="0"/>
              </a:spcAft>
              <a:buNone/>
            </a:pPr>
            <a:r>
              <a:t/>
            </a:r>
            <a:endParaRPr b="1">
              <a:solidFill>
                <a:schemeClr val="dk2"/>
              </a:solidFill>
              <a:latin typeface="Lora"/>
              <a:ea typeface="Lora"/>
              <a:cs typeface="Lora"/>
              <a:sym typeface="Lora"/>
            </a:endParaRPr>
          </a:p>
        </p:txBody>
      </p:sp>
      <p:pic>
        <p:nvPicPr>
          <p:cNvPr id="651" name="Google Shape;651;p72"/>
          <p:cNvPicPr preferRelativeResize="0"/>
          <p:nvPr/>
        </p:nvPicPr>
        <p:blipFill>
          <a:blip r:embed="rId5">
            <a:alphaModFix/>
          </a:blip>
          <a:stretch>
            <a:fillRect/>
          </a:stretch>
        </p:blipFill>
        <p:spPr>
          <a:xfrm>
            <a:off x="854025" y="3252650"/>
            <a:ext cx="928500" cy="928500"/>
          </a:xfrm>
          <a:prstGeom prst="rect">
            <a:avLst/>
          </a:prstGeom>
          <a:noFill/>
          <a:ln>
            <a:noFill/>
          </a:ln>
        </p:spPr>
      </p:pic>
      <p:pic>
        <p:nvPicPr>
          <p:cNvPr id="652" name="Google Shape;652;p72"/>
          <p:cNvPicPr preferRelativeResize="0"/>
          <p:nvPr/>
        </p:nvPicPr>
        <p:blipFill>
          <a:blip r:embed="rId6">
            <a:alphaModFix/>
          </a:blip>
          <a:stretch>
            <a:fillRect/>
          </a:stretch>
        </p:blipFill>
        <p:spPr>
          <a:xfrm>
            <a:off x="1054873" y="3457425"/>
            <a:ext cx="526800" cy="51893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73"/>
          <p:cNvPicPr preferRelativeResize="0"/>
          <p:nvPr/>
        </p:nvPicPr>
        <p:blipFill>
          <a:blip r:embed="rId3">
            <a:alphaModFix/>
          </a:blip>
          <a:stretch>
            <a:fillRect/>
          </a:stretch>
        </p:blipFill>
        <p:spPr>
          <a:xfrm>
            <a:off x="3534725" y="881000"/>
            <a:ext cx="5609275" cy="4262501"/>
          </a:xfrm>
          <a:prstGeom prst="rect">
            <a:avLst/>
          </a:prstGeom>
          <a:noFill/>
          <a:ln>
            <a:noFill/>
          </a:ln>
        </p:spPr>
      </p:pic>
      <p:sp>
        <p:nvSpPr>
          <p:cNvPr id="658" name="Google Shape;658;p73"/>
          <p:cNvSpPr/>
          <p:nvPr/>
        </p:nvSpPr>
        <p:spPr>
          <a:xfrm>
            <a:off x="2134500" y="212125"/>
            <a:ext cx="5863200" cy="6282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700">
                <a:latin typeface="Roboto Serif"/>
                <a:ea typeface="Roboto Serif"/>
                <a:cs typeface="Roboto Serif"/>
                <a:sym typeface="Roboto Serif"/>
              </a:rPr>
              <a:t>  Email Bypass</a:t>
            </a:r>
            <a:endParaRPr b="1" sz="2700">
              <a:latin typeface="Roboto Serif"/>
              <a:ea typeface="Roboto Serif"/>
              <a:cs typeface="Roboto Serif"/>
              <a:sym typeface="Roboto Serif"/>
            </a:endParaRPr>
          </a:p>
        </p:txBody>
      </p:sp>
      <p:sp>
        <p:nvSpPr>
          <p:cNvPr id="659" name="Google Shape;659;p73"/>
          <p:cNvSpPr/>
          <p:nvPr/>
        </p:nvSpPr>
        <p:spPr>
          <a:xfrm>
            <a:off x="1113650" y="146725"/>
            <a:ext cx="746100" cy="7344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800">
                <a:latin typeface="Roboto Serif"/>
                <a:ea typeface="Roboto Serif"/>
                <a:cs typeface="Roboto Serif"/>
                <a:sym typeface="Roboto Serif"/>
              </a:rPr>
              <a:t>7</a:t>
            </a:r>
            <a:endParaRPr b="1" sz="2800">
              <a:latin typeface="Roboto Serif"/>
              <a:ea typeface="Roboto Serif"/>
              <a:cs typeface="Roboto Serif"/>
              <a:sym typeface="Roboto Serif"/>
            </a:endParaRPr>
          </a:p>
        </p:txBody>
      </p:sp>
      <p:sp>
        <p:nvSpPr>
          <p:cNvPr id="660" name="Google Shape;660;p73"/>
          <p:cNvSpPr txBox="1"/>
          <p:nvPr/>
        </p:nvSpPr>
        <p:spPr>
          <a:xfrm>
            <a:off x="236525" y="1547075"/>
            <a:ext cx="3966000" cy="5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chemeClr val="dk1"/>
                </a:solidFill>
                <a:latin typeface="Lora"/>
                <a:ea typeface="Lora"/>
                <a:cs typeface="Lora"/>
                <a:sym typeface="Lora"/>
              </a:rPr>
              <a:t>Website</a:t>
            </a:r>
            <a:r>
              <a:rPr b="1" lang="en-GB">
                <a:solidFill>
                  <a:schemeClr val="dk1"/>
                </a:solidFill>
                <a:latin typeface="Lora"/>
                <a:ea typeface="Lora"/>
                <a:cs typeface="Lora"/>
                <a:sym typeface="Lora"/>
              </a:rPr>
              <a:t>: </a:t>
            </a:r>
            <a:r>
              <a:rPr lang="en-GB">
                <a:solidFill>
                  <a:schemeClr val="dk1"/>
                </a:solidFill>
                <a:latin typeface="Lora SemiBold"/>
                <a:ea typeface="Lora SemiBold"/>
                <a:cs typeface="Lora SemiBold"/>
                <a:sym typeface="Lora SemiBold"/>
              </a:rPr>
              <a:t>https://app.upchieve.org/</a:t>
            </a:r>
            <a:endParaRPr sz="1100">
              <a:solidFill>
                <a:schemeClr val="dk1"/>
              </a:solidFill>
              <a:latin typeface="Lora SemiBold"/>
              <a:ea typeface="Lora SemiBold"/>
              <a:cs typeface="Lora SemiBold"/>
              <a:sym typeface="Lora SemiBo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74"/>
          <p:cNvPicPr preferRelativeResize="0"/>
          <p:nvPr/>
        </p:nvPicPr>
        <p:blipFill>
          <a:blip r:embed="rId3">
            <a:alphaModFix/>
          </a:blip>
          <a:stretch>
            <a:fillRect/>
          </a:stretch>
        </p:blipFill>
        <p:spPr>
          <a:xfrm>
            <a:off x="3112175" y="152400"/>
            <a:ext cx="978275" cy="972186"/>
          </a:xfrm>
          <a:prstGeom prst="rect">
            <a:avLst/>
          </a:prstGeom>
          <a:noFill/>
          <a:ln>
            <a:noFill/>
          </a:ln>
        </p:spPr>
      </p:pic>
      <p:pic>
        <p:nvPicPr>
          <p:cNvPr id="666" name="Google Shape;666;p74"/>
          <p:cNvPicPr preferRelativeResize="0"/>
          <p:nvPr/>
        </p:nvPicPr>
        <p:blipFill>
          <a:blip r:embed="rId4">
            <a:alphaModFix/>
          </a:blip>
          <a:stretch>
            <a:fillRect/>
          </a:stretch>
        </p:blipFill>
        <p:spPr>
          <a:xfrm>
            <a:off x="3112175" y="1124575"/>
            <a:ext cx="978275" cy="972186"/>
          </a:xfrm>
          <a:prstGeom prst="rect">
            <a:avLst/>
          </a:prstGeom>
          <a:noFill/>
          <a:ln>
            <a:noFill/>
          </a:ln>
        </p:spPr>
      </p:pic>
      <p:pic>
        <p:nvPicPr>
          <p:cNvPr id="667" name="Google Shape;667;p74"/>
          <p:cNvPicPr preferRelativeResize="0"/>
          <p:nvPr/>
        </p:nvPicPr>
        <p:blipFill>
          <a:blip r:embed="rId5">
            <a:alphaModFix/>
          </a:blip>
          <a:stretch>
            <a:fillRect/>
          </a:stretch>
        </p:blipFill>
        <p:spPr>
          <a:xfrm>
            <a:off x="3112175" y="2114663"/>
            <a:ext cx="978275" cy="972186"/>
          </a:xfrm>
          <a:prstGeom prst="rect">
            <a:avLst/>
          </a:prstGeom>
          <a:noFill/>
          <a:ln>
            <a:noFill/>
          </a:ln>
        </p:spPr>
      </p:pic>
      <p:pic>
        <p:nvPicPr>
          <p:cNvPr id="668" name="Google Shape;668;p74"/>
          <p:cNvPicPr preferRelativeResize="0"/>
          <p:nvPr/>
        </p:nvPicPr>
        <p:blipFill>
          <a:blip r:embed="rId6">
            <a:alphaModFix/>
          </a:blip>
          <a:stretch>
            <a:fillRect/>
          </a:stretch>
        </p:blipFill>
        <p:spPr>
          <a:xfrm>
            <a:off x="3112175" y="3086838"/>
            <a:ext cx="978275" cy="972191"/>
          </a:xfrm>
          <a:prstGeom prst="rect">
            <a:avLst/>
          </a:prstGeom>
          <a:noFill/>
          <a:ln>
            <a:noFill/>
          </a:ln>
        </p:spPr>
      </p:pic>
      <p:pic>
        <p:nvPicPr>
          <p:cNvPr id="669" name="Google Shape;669;p74"/>
          <p:cNvPicPr preferRelativeResize="0"/>
          <p:nvPr/>
        </p:nvPicPr>
        <p:blipFill>
          <a:blip r:embed="rId7">
            <a:alphaModFix/>
          </a:blip>
          <a:stretch>
            <a:fillRect/>
          </a:stretch>
        </p:blipFill>
        <p:spPr>
          <a:xfrm>
            <a:off x="3112175" y="4076925"/>
            <a:ext cx="978275" cy="972221"/>
          </a:xfrm>
          <a:prstGeom prst="rect">
            <a:avLst/>
          </a:prstGeom>
          <a:noFill/>
          <a:ln>
            <a:noFill/>
          </a:ln>
        </p:spPr>
      </p:pic>
      <p:sp>
        <p:nvSpPr>
          <p:cNvPr id="670" name="Google Shape;670;p74"/>
          <p:cNvSpPr txBox="1"/>
          <p:nvPr/>
        </p:nvSpPr>
        <p:spPr>
          <a:xfrm>
            <a:off x="4090450" y="1524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Target Site</a:t>
            </a:r>
            <a:endParaRPr b="1" sz="1600">
              <a:solidFill>
                <a:schemeClr val="dk1"/>
              </a:solidFill>
              <a:latin typeface="Roboto Serif"/>
              <a:ea typeface="Roboto Serif"/>
              <a:cs typeface="Roboto Serif"/>
              <a:sym typeface="Roboto Serif"/>
            </a:endParaRPr>
          </a:p>
        </p:txBody>
      </p:sp>
      <p:sp>
        <p:nvSpPr>
          <p:cNvPr id="671" name="Google Shape;671;p74"/>
          <p:cNvSpPr txBox="1"/>
          <p:nvPr/>
        </p:nvSpPr>
        <p:spPr>
          <a:xfrm>
            <a:off x="4090450" y="11245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Vulnerability</a:t>
            </a:r>
            <a:endParaRPr b="1" sz="1600">
              <a:solidFill>
                <a:schemeClr val="dk1"/>
              </a:solidFill>
              <a:latin typeface="Roboto Serif"/>
              <a:ea typeface="Roboto Serif"/>
              <a:cs typeface="Roboto Serif"/>
              <a:sym typeface="Roboto Serif"/>
            </a:endParaRPr>
          </a:p>
        </p:txBody>
      </p:sp>
      <p:sp>
        <p:nvSpPr>
          <p:cNvPr id="672" name="Google Shape;672;p74"/>
          <p:cNvSpPr txBox="1"/>
          <p:nvPr/>
        </p:nvSpPr>
        <p:spPr>
          <a:xfrm>
            <a:off x="4090450" y="20967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Severity</a:t>
            </a:r>
            <a:endParaRPr b="1" sz="1600">
              <a:solidFill>
                <a:schemeClr val="dk1"/>
              </a:solidFill>
              <a:latin typeface="Roboto Serif"/>
              <a:ea typeface="Roboto Serif"/>
              <a:cs typeface="Roboto Serif"/>
              <a:sym typeface="Roboto Serif"/>
            </a:endParaRPr>
          </a:p>
        </p:txBody>
      </p:sp>
      <p:sp>
        <p:nvSpPr>
          <p:cNvPr id="673" name="Google Shape;673;p74"/>
          <p:cNvSpPr txBox="1"/>
          <p:nvPr/>
        </p:nvSpPr>
        <p:spPr>
          <a:xfrm>
            <a:off x="4090450" y="3086838"/>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Impact</a:t>
            </a:r>
            <a:endParaRPr b="1" sz="1600">
              <a:solidFill>
                <a:schemeClr val="dk1"/>
              </a:solidFill>
              <a:latin typeface="Roboto Serif"/>
              <a:ea typeface="Roboto Serif"/>
              <a:cs typeface="Roboto Serif"/>
              <a:sym typeface="Roboto Serif"/>
            </a:endParaRPr>
          </a:p>
        </p:txBody>
      </p:sp>
      <p:sp>
        <p:nvSpPr>
          <p:cNvPr id="674" name="Google Shape;674;p74"/>
          <p:cNvSpPr txBox="1"/>
          <p:nvPr/>
        </p:nvSpPr>
        <p:spPr>
          <a:xfrm>
            <a:off x="4090450" y="40769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Tools</a:t>
            </a:r>
            <a:endParaRPr b="1" sz="1600">
              <a:solidFill>
                <a:schemeClr val="dk1"/>
              </a:solidFill>
              <a:latin typeface="Roboto Serif"/>
              <a:ea typeface="Roboto Serif"/>
              <a:cs typeface="Roboto Serif"/>
              <a:sym typeface="Roboto Serif"/>
            </a:endParaRPr>
          </a:p>
        </p:txBody>
      </p:sp>
      <p:pic>
        <p:nvPicPr>
          <p:cNvPr id="675" name="Google Shape;675;p74"/>
          <p:cNvPicPr preferRelativeResize="0"/>
          <p:nvPr/>
        </p:nvPicPr>
        <p:blipFill>
          <a:blip r:embed="rId8">
            <a:alphaModFix/>
          </a:blip>
          <a:stretch>
            <a:fillRect/>
          </a:stretch>
        </p:blipFill>
        <p:spPr>
          <a:xfrm>
            <a:off x="446300" y="1240738"/>
            <a:ext cx="2133600" cy="2143125"/>
          </a:xfrm>
          <a:prstGeom prst="rect">
            <a:avLst/>
          </a:prstGeom>
          <a:noFill/>
          <a:ln>
            <a:noFill/>
          </a:ln>
        </p:spPr>
      </p:pic>
      <p:sp>
        <p:nvSpPr>
          <p:cNvPr id="676" name="Google Shape;676;p74"/>
          <p:cNvSpPr txBox="1"/>
          <p:nvPr/>
        </p:nvSpPr>
        <p:spPr>
          <a:xfrm>
            <a:off x="4090450" y="583500"/>
            <a:ext cx="2872500" cy="29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Lora SemiBold"/>
                <a:ea typeface="Lora SemiBold"/>
                <a:cs typeface="Lora SemiBold"/>
                <a:sym typeface="Lora SemiBold"/>
              </a:rPr>
              <a:t>https://app.upchieve.org/</a:t>
            </a:r>
            <a:endParaRPr sz="1200">
              <a:solidFill>
                <a:schemeClr val="dk1"/>
              </a:solidFill>
              <a:latin typeface="Lora SemiBold"/>
              <a:ea typeface="Lora SemiBold"/>
              <a:cs typeface="Lora SemiBold"/>
              <a:sym typeface="Lora SemiBold"/>
            </a:endParaRPr>
          </a:p>
        </p:txBody>
      </p:sp>
      <p:sp>
        <p:nvSpPr>
          <p:cNvPr id="677" name="Google Shape;677;p74"/>
          <p:cNvSpPr txBox="1"/>
          <p:nvPr/>
        </p:nvSpPr>
        <p:spPr>
          <a:xfrm>
            <a:off x="4090450" y="1587650"/>
            <a:ext cx="2658600" cy="2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Lora SemiBold"/>
                <a:ea typeface="Lora SemiBold"/>
                <a:cs typeface="Lora SemiBold"/>
                <a:sym typeface="Lora SemiBold"/>
              </a:rPr>
              <a:t> Email Bypass</a:t>
            </a:r>
            <a:endParaRPr sz="1200">
              <a:solidFill>
                <a:schemeClr val="dk1"/>
              </a:solidFill>
              <a:latin typeface="Lora SemiBold"/>
              <a:ea typeface="Lora SemiBold"/>
              <a:cs typeface="Lora SemiBold"/>
              <a:sym typeface="Lora SemiBold"/>
            </a:endParaRPr>
          </a:p>
        </p:txBody>
      </p:sp>
      <p:sp>
        <p:nvSpPr>
          <p:cNvPr id="678" name="Google Shape;678;p74"/>
          <p:cNvSpPr txBox="1"/>
          <p:nvPr/>
        </p:nvSpPr>
        <p:spPr>
          <a:xfrm>
            <a:off x="4090450" y="2591800"/>
            <a:ext cx="49878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accent1"/>
                </a:solidFill>
                <a:latin typeface="Lora SemiBold"/>
                <a:ea typeface="Lora SemiBold"/>
                <a:cs typeface="Lora SemiBold"/>
                <a:sym typeface="Lora SemiBold"/>
              </a:rPr>
              <a:t>High</a:t>
            </a:r>
            <a:r>
              <a:rPr lang="en-GB" sz="1200">
                <a:solidFill>
                  <a:schemeClr val="dk1"/>
                </a:solidFill>
                <a:latin typeface="Lora SemiBold"/>
                <a:ea typeface="Lora SemiBold"/>
                <a:cs typeface="Lora SemiBold"/>
                <a:sym typeface="Lora SemiBold"/>
              </a:rPr>
              <a:t> (https://bugcrowd.com/vulnerability-rating-taxonomy)</a:t>
            </a:r>
            <a:endParaRPr sz="1800">
              <a:solidFill>
                <a:schemeClr val="dk2"/>
              </a:solidFill>
              <a:latin typeface="Lora SemiBold"/>
              <a:ea typeface="Lora SemiBold"/>
              <a:cs typeface="Lora SemiBold"/>
              <a:sym typeface="Lora SemiBold"/>
            </a:endParaRPr>
          </a:p>
        </p:txBody>
      </p:sp>
      <p:sp>
        <p:nvSpPr>
          <p:cNvPr id="679" name="Google Shape;679;p74"/>
          <p:cNvSpPr txBox="1"/>
          <p:nvPr/>
        </p:nvSpPr>
        <p:spPr>
          <a:xfrm>
            <a:off x="4070350" y="4508050"/>
            <a:ext cx="26988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latin typeface="Lora SemiBold"/>
                <a:ea typeface="Lora SemiBold"/>
                <a:cs typeface="Lora SemiBold"/>
                <a:sym typeface="Lora SemiBold"/>
              </a:rPr>
              <a:t>Burp Suite</a:t>
            </a:r>
            <a:endParaRPr sz="1300">
              <a:solidFill>
                <a:schemeClr val="dk1"/>
              </a:solidFill>
              <a:latin typeface="Lora SemiBold"/>
              <a:ea typeface="Lora SemiBold"/>
              <a:cs typeface="Lora SemiBold"/>
              <a:sym typeface="Lora SemiBold"/>
            </a:endParaRPr>
          </a:p>
        </p:txBody>
      </p:sp>
      <p:sp>
        <p:nvSpPr>
          <p:cNvPr id="680" name="Google Shape;680;p74"/>
          <p:cNvSpPr txBox="1"/>
          <p:nvPr/>
        </p:nvSpPr>
        <p:spPr>
          <a:xfrm>
            <a:off x="4090450" y="3383875"/>
            <a:ext cx="4443300" cy="6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Lora SemiBold"/>
                <a:ea typeface="Lora SemiBold"/>
                <a:cs typeface="Lora SemiBold"/>
                <a:sym typeface="Lora SemiBold"/>
              </a:rPr>
              <a:t>Malicious </a:t>
            </a:r>
            <a:r>
              <a:rPr lang="en-GB" sz="1200">
                <a:solidFill>
                  <a:schemeClr val="dk1"/>
                </a:solidFill>
                <a:latin typeface="Lora SemiBold"/>
                <a:ea typeface="Lora SemiBold"/>
                <a:cs typeface="Lora SemiBold"/>
                <a:sym typeface="Lora SemiBold"/>
              </a:rPr>
              <a:t>attacks</a:t>
            </a:r>
            <a:r>
              <a:rPr lang="en-GB" sz="1200">
                <a:solidFill>
                  <a:schemeClr val="dk1"/>
                </a:solidFill>
                <a:latin typeface="Lora SemiBold"/>
                <a:ea typeface="Lora SemiBold"/>
                <a:cs typeface="Lora SemiBold"/>
                <a:sym typeface="Lora SemiBold"/>
              </a:rPr>
              <a:t> can gain access to sensitive information and leading to data breaches and potential legal consequences.</a:t>
            </a:r>
            <a:endParaRPr sz="1200">
              <a:solidFill>
                <a:schemeClr val="dk1"/>
              </a:solidFill>
              <a:latin typeface="Lora SemiBold"/>
              <a:ea typeface="Lora SemiBold"/>
              <a:cs typeface="Lora SemiBold"/>
              <a:sym typeface="Lora SemiBo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75"/>
          <p:cNvPicPr preferRelativeResize="0"/>
          <p:nvPr/>
        </p:nvPicPr>
        <p:blipFill>
          <a:blip r:embed="rId3">
            <a:alphaModFix/>
          </a:blip>
          <a:stretch>
            <a:fillRect/>
          </a:stretch>
        </p:blipFill>
        <p:spPr>
          <a:xfrm>
            <a:off x="204300" y="823050"/>
            <a:ext cx="8735399" cy="4023201"/>
          </a:xfrm>
          <a:prstGeom prst="rect">
            <a:avLst/>
          </a:prstGeom>
          <a:noFill/>
          <a:ln cap="flat" cmpd="sng" w="9525">
            <a:solidFill>
              <a:schemeClr val="dk1"/>
            </a:solidFill>
            <a:prstDash val="solid"/>
            <a:round/>
            <a:headEnd len="sm" w="sm" type="none"/>
            <a:tailEnd len="sm" w="sm" type="none"/>
          </a:ln>
        </p:spPr>
      </p:pic>
      <p:sp>
        <p:nvSpPr>
          <p:cNvPr id="686" name="Google Shape;686;p75"/>
          <p:cNvSpPr/>
          <p:nvPr/>
        </p:nvSpPr>
        <p:spPr>
          <a:xfrm>
            <a:off x="1824775" y="171975"/>
            <a:ext cx="5625300" cy="5340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700">
                <a:latin typeface="Lora SemiBold"/>
                <a:ea typeface="Lora SemiBold"/>
                <a:cs typeface="Lora SemiBold"/>
                <a:sym typeface="Lora SemiBold"/>
              </a:rPr>
              <a:t>Step 1 :- Visit the website and click on sign up </a:t>
            </a:r>
            <a:endParaRPr sz="1700">
              <a:latin typeface="Lora SemiBold"/>
              <a:ea typeface="Lora SemiBold"/>
              <a:cs typeface="Lora SemiBold"/>
              <a:sym typeface="Lora SemiBo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id="691" name="Google Shape;691;p76"/>
          <p:cNvPicPr preferRelativeResize="0"/>
          <p:nvPr/>
        </p:nvPicPr>
        <p:blipFill>
          <a:blip r:embed="rId3">
            <a:alphaModFix/>
          </a:blip>
          <a:stretch>
            <a:fillRect/>
          </a:stretch>
        </p:blipFill>
        <p:spPr>
          <a:xfrm>
            <a:off x="152400" y="834325"/>
            <a:ext cx="8792448" cy="4156774"/>
          </a:xfrm>
          <a:prstGeom prst="rect">
            <a:avLst/>
          </a:prstGeom>
          <a:noFill/>
          <a:ln cap="flat" cmpd="sng" w="9525">
            <a:solidFill>
              <a:schemeClr val="dk1"/>
            </a:solidFill>
            <a:prstDash val="solid"/>
            <a:round/>
            <a:headEnd len="sm" w="sm" type="none"/>
            <a:tailEnd len="sm" w="sm" type="none"/>
          </a:ln>
        </p:spPr>
      </p:pic>
      <p:sp>
        <p:nvSpPr>
          <p:cNvPr id="692" name="Google Shape;692;p76"/>
          <p:cNvSpPr/>
          <p:nvPr/>
        </p:nvSpPr>
        <p:spPr>
          <a:xfrm>
            <a:off x="631625" y="153900"/>
            <a:ext cx="7664700" cy="5169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700">
                <a:latin typeface="Lora SemiBold"/>
                <a:ea typeface="Lora SemiBold"/>
                <a:cs typeface="Lora SemiBold"/>
                <a:sym typeface="Lora SemiBold"/>
              </a:rPr>
              <a:t>Step 2 :- Enter your email address and password and click to continue.</a:t>
            </a:r>
            <a:endParaRPr sz="1700">
              <a:latin typeface="Lora SemiBold"/>
              <a:ea typeface="Lora SemiBold"/>
              <a:cs typeface="Lora SemiBold"/>
              <a:sym typeface="Lora SemiBo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id="697" name="Google Shape;697;p77"/>
          <p:cNvPicPr preferRelativeResize="0"/>
          <p:nvPr/>
        </p:nvPicPr>
        <p:blipFill>
          <a:blip r:embed="rId3">
            <a:alphaModFix/>
          </a:blip>
          <a:stretch>
            <a:fillRect/>
          </a:stretch>
        </p:blipFill>
        <p:spPr>
          <a:xfrm>
            <a:off x="152400" y="796825"/>
            <a:ext cx="8766874" cy="4194274"/>
          </a:xfrm>
          <a:prstGeom prst="rect">
            <a:avLst/>
          </a:prstGeom>
          <a:noFill/>
          <a:ln cap="flat" cmpd="sng" w="9525">
            <a:solidFill>
              <a:schemeClr val="dk1"/>
            </a:solidFill>
            <a:prstDash val="solid"/>
            <a:round/>
            <a:headEnd len="sm" w="sm" type="none"/>
            <a:tailEnd len="sm" w="sm" type="none"/>
          </a:ln>
        </p:spPr>
      </p:pic>
      <p:sp>
        <p:nvSpPr>
          <p:cNvPr id="698" name="Google Shape;698;p77"/>
          <p:cNvSpPr/>
          <p:nvPr/>
        </p:nvSpPr>
        <p:spPr>
          <a:xfrm>
            <a:off x="1198925" y="141275"/>
            <a:ext cx="6504900" cy="5169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700">
                <a:latin typeface="Lora SemiBold"/>
                <a:ea typeface="Lora SemiBold"/>
                <a:cs typeface="Lora SemiBold"/>
                <a:sym typeface="Lora SemiBold"/>
              </a:rPr>
              <a:t>Step 3 :- Fill up your detail and click to sign up.</a:t>
            </a:r>
            <a:endParaRPr sz="1700">
              <a:latin typeface="Lora SemiBold"/>
              <a:ea typeface="Lora SemiBold"/>
              <a:cs typeface="Lora SemiBold"/>
              <a:sym typeface="Lora SemiBo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78"/>
          <p:cNvPicPr preferRelativeResize="0"/>
          <p:nvPr/>
        </p:nvPicPr>
        <p:blipFill rotWithShape="1">
          <a:blip r:embed="rId3">
            <a:alphaModFix/>
          </a:blip>
          <a:srcRect b="0" l="17434" r="20453" t="0"/>
          <a:stretch/>
        </p:blipFill>
        <p:spPr>
          <a:xfrm>
            <a:off x="3695025" y="317875"/>
            <a:ext cx="4979627" cy="4507749"/>
          </a:xfrm>
          <a:prstGeom prst="rect">
            <a:avLst/>
          </a:prstGeom>
          <a:noFill/>
          <a:ln cap="flat" cmpd="sng" w="9525">
            <a:solidFill>
              <a:schemeClr val="dk1"/>
            </a:solidFill>
            <a:prstDash val="solid"/>
            <a:round/>
            <a:headEnd len="sm" w="sm" type="none"/>
            <a:tailEnd len="sm" w="sm" type="none"/>
          </a:ln>
        </p:spPr>
      </p:pic>
      <p:sp>
        <p:nvSpPr>
          <p:cNvPr id="704" name="Google Shape;704;p78"/>
          <p:cNvSpPr/>
          <p:nvPr/>
        </p:nvSpPr>
        <p:spPr>
          <a:xfrm>
            <a:off x="631600" y="2281800"/>
            <a:ext cx="2748300" cy="5799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700">
                <a:latin typeface="Lora SemiBold"/>
                <a:ea typeface="Lora SemiBold"/>
                <a:cs typeface="Lora SemiBold"/>
                <a:sym typeface="Lora SemiBold"/>
              </a:rPr>
              <a:t>OTP from website</a:t>
            </a:r>
            <a:endParaRPr sz="1700">
              <a:latin typeface="Lora SemiBold"/>
              <a:ea typeface="Lora SemiBold"/>
              <a:cs typeface="Lora SemiBold"/>
              <a:sym typeface="Lora SemiBo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p79"/>
          <p:cNvPicPr preferRelativeResize="0"/>
          <p:nvPr/>
        </p:nvPicPr>
        <p:blipFill>
          <a:blip r:embed="rId3">
            <a:alphaModFix/>
          </a:blip>
          <a:stretch>
            <a:fillRect/>
          </a:stretch>
        </p:blipFill>
        <p:spPr>
          <a:xfrm>
            <a:off x="152400" y="973325"/>
            <a:ext cx="8723952" cy="4017776"/>
          </a:xfrm>
          <a:prstGeom prst="rect">
            <a:avLst/>
          </a:prstGeom>
          <a:noFill/>
          <a:ln cap="flat" cmpd="sng" w="9525">
            <a:solidFill>
              <a:schemeClr val="dk1"/>
            </a:solidFill>
            <a:prstDash val="solid"/>
            <a:round/>
            <a:headEnd len="sm" w="sm" type="none"/>
            <a:tailEnd len="sm" w="sm" type="none"/>
          </a:ln>
        </p:spPr>
      </p:pic>
      <p:sp>
        <p:nvSpPr>
          <p:cNvPr id="710" name="Google Shape;710;p79"/>
          <p:cNvSpPr/>
          <p:nvPr/>
        </p:nvSpPr>
        <p:spPr>
          <a:xfrm>
            <a:off x="745075" y="179100"/>
            <a:ext cx="7324500" cy="6681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ora SemiBold"/>
                <a:ea typeface="Lora SemiBold"/>
                <a:cs typeface="Lora SemiBold"/>
                <a:sym typeface="Lora SemiBold"/>
              </a:rPr>
              <a:t>Step 4 :- </a:t>
            </a:r>
            <a:r>
              <a:rPr lang="en-GB">
                <a:solidFill>
                  <a:schemeClr val="dk1"/>
                </a:solidFill>
                <a:latin typeface="Lora SemiBold"/>
                <a:ea typeface="Lora SemiBold"/>
                <a:cs typeface="Lora SemiBold"/>
                <a:sym typeface="Lora SemiBold"/>
              </a:rPr>
              <a:t>Now OTP send to the email id, so enter any wrong OTP and click to verify </a:t>
            </a:r>
            <a:endParaRPr>
              <a:solidFill>
                <a:schemeClr val="dk1"/>
              </a:solidFill>
              <a:latin typeface="Lora SemiBold"/>
              <a:ea typeface="Lora SemiBold"/>
              <a:cs typeface="Lora SemiBold"/>
              <a:sym typeface="Lora SemiBold"/>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latin typeface="Lora SemiBold"/>
                <a:ea typeface="Lora SemiBold"/>
                <a:cs typeface="Lora SemiBold"/>
                <a:sym typeface="Lora SemiBold"/>
              </a:rPr>
              <a:t>          	my account and capture the request through burp suite.</a:t>
            </a:r>
            <a:endParaRPr>
              <a:solidFill>
                <a:schemeClr val="dk1"/>
              </a:solidFill>
              <a:latin typeface="Lora SemiBold"/>
              <a:ea typeface="Lora SemiBold"/>
              <a:cs typeface="Lora SemiBold"/>
              <a:sym typeface="Lora SemiBold"/>
            </a:endParaRPr>
          </a:p>
          <a:p>
            <a:pPr indent="0" lvl="0" marL="0" rtl="0" algn="ctr">
              <a:spcBef>
                <a:spcPts val="0"/>
              </a:spcBef>
              <a:spcAft>
                <a:spcPts val="0"/>
              </a:spcAft>
              <a:buNone/>
            </a:pPr>
            <a:r>
              <a:t/>
            </a:r>
            <a:endParaRPr>
              <a:latin typeface="Lora SemiBold"/>
              <a:ea typeface="Lora SemiBold"/>
              <a:cs typeface="Lora SemiBold"/>
              <a:sym typeface="Lora SemiBo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80"/>
          <p:cNvPicPr preferRelativeResize="0"/>
          <p:nvPr/>
        </p:nvPicPr>
        <p:blipFill>
          <a:blip r:embed="rId3">
            <a:alphaModFix/>
          </a:blip>
          <a:stretch>
            <a:fillRect/>
          </a:stretch>
        </p:blipFill>
        <p:spPr>
          <a:xfrm>
            <a:off x="152400" y="897675"/>
            <a:ext cx="8761776" cy="4093424"/>
          </a:xfrm>
          <a:prstGeom prst="rect">
            <a:avLst/>
          </a:prstGeom>
          <a:noFill/>
          <a:ln cap="flat" cmpd="sng" w="9525">
            <a:solidFill>
              <a:schemeClr val="dk1"/>
            </a:solidFill>
            <a:prstDash val="solid"/>
            <a:round/>
            <a:headEnd len="sm" w="sm" type="none"/>
            <a:tailEnd len="sm" w="sm" type="none"/>
          </a:ln>
        </p:spPr>
      </p:pic>
      <p:sp>
        <p:nvSpPr>
          <p:cNvPr id="716" name="Google Shape;716;p80"/>
          <p:cNvSpPr/>
          <p:nvPr/>
        </p:nvSpPr>
        <p:spPr>
          <a:xfrm>
            <a:off x="291250" y="128700"/>
            <a:ext cx="8547300" cy="5673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700">
                <a:latin typeface="Lora SemiBold"/>
                <a:ea typeface="Lora SemiBold"/>
                <a:cs typeface="Lora SemiBold"/>
                <a:sym typeface="Lora SemiBold"/>
              </a:rPr>
              <a:t>Step 5 :- After forwarding, Do intercept and send the Response to this Request.</a:t>
            </a:r>
            <a:endParaRPr sz="1700">
              <a:latin typeface="Lora SemiBold"/>
              <a:ea typeface="Lora SemiBold"/>
              <a:cs typeface="Lora SemiBold"/>
              <a:sym typeface="Lora SemiBo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81"/>
          <p:cNvPicPr preferRelativeResize="0"/>
          <p:nvPr/>
        </p:nvPicPr>
        <p:blipFill>
          <a:blip r:embed="rId3">
            <a:alphaModFix/>
          </a:blip>
          <a:stretch>
            <a:fillRect/>
          </a:stretch>
        </p:blipFill>
        <p:spPr>
          <a:xfrm>
            <a:off x="253425" y="834650"/>
            <a:ext cx="8711177" cy="4156450"/>
          </a:xfrm>
          <a:prstGeom prst="rect">
            <a:avLst/>
          </a:prstGeom>
          <a:noFill/>
          <a:ln cap="flat" cmpd="sng" w="9525">
            <a:solidFill>
              <a:srgbClr val="262626"/>
            </a:solidFill>
            <a:prstDash val="solid"/>
            <a:round/>
            <a:headEnd len="sm" w="sm" type="none"/>
            <a:tailEnd len="sm" w="sm" type="none"/>
          </a:ln>
        </p:spPr>
      </p:pic>
      <p:sp>
        <p:nvSpPr>
          <p:cNvPr id="722" name="Google Shape;722;p81"/>
          <p:cNvSpPr/>
          <p:nvPr/>
        </p:nvSpPr>
        <p:spPr>
          <a:xfrm>
            <a:off x="1173700" y="141275"/>
            <a:ext cx="6858000" cy="5673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latin typeface="Lora SemiBold"/>
                <a:ea typeface="Lora SemiBold"/>
                <a:cs typeface="Lora SemiBold"/>
                <a:sym typeface="Lora SemiBold"/>
              </a:rPr>
              <a:t>Step 6 :- Here we get the request response as “success:false”.</a:t>
            </a:r>
            <a:endParaRPr sz="1600">
              <a:latin typeface="Lora SemiBold"/>
              <a:ea typeface="Lora SemiBold"/>
              <a:cs typeface="Lora SemiBold"/>
              <a:sym typeface="Lora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txBox="1"/>
          <p:nvPr/>
        </p:nvSpPr>
        <p:spPr>
          <a:xfrm>
            <a:off x="-331050" y="4223900"/>
            <a:ext cx="28392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500">
              <a:solidFill>
                <a:srgbClr val="404040"/>
              </a:solidFill>
            </a:endParaRPr>
          </a:p>
        </p:txBody>
      </p:sp>
      <p:pic>
        <p:nvPicPr>
          <p:cNvPr id="155" name="Google Shape;155;p19"/>
          <p:cNvPicPr preferRelativeResize="0"/>
          <p:nvPr/>
        </p:nvPicPr>
        <p:blipFill>
          <a:blip r:embed="rId3">
            <a:alphaModFix/>
          </a:blip>
          <a:stretch>
            <a:fillRect/>
          </a:stretch>
        </p:blipFill>
        <p:spPr>
          <a:xfrm>
            <a:off x="310500" y="1298600"/>
            <a:ext cx="9144001" cy="3844900"/>
          </a:xfrm>
          <a:prstGeom prst="rect">
            <a:avLst/>
          </a:prstGeom>
          <a:noFill/>
          <a:ln>
            <a:noFill/>
          </a:ln>
        </p:spPr>
      </p:pic>
      <p:sp>
        <p:nvSpPr>
          <p:cNvPr id="156" name="Google Shape;156;p19"/>
          <p:cNvSpPr txBox="1"/>
          <p:nvPr/>
        </p:nvSpPr>
        <p:spPr>
          <a:xfrm>
            <a:off x="6964100" y="2762725"/>
            <a:ext cx="2482500" cy="113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600">
                <a:solidFill>
                  <a:srgbClr val="404040"/>
                </a:solidFill>
              </a:rPr>
              <a:t>Identification of possible network threats</a:t>
            </a:r>
            <a:endParaRPr b="1" sz="1600">
              <a:solidFill>
                <a:srgbClr val="404040"/>
              </a:solidFill>
            </a:endParaRPr>
          </a:p>
          <a:p>
            <a:pPr indent="0" lvl="0" marL="0" rtl="0" algn="l">
              <a:spcBef>
                <a:spcPts val="0"/>
              </a:spcBef>
              <a:spcAft>
                <a:spcPts val="0"/>
              </a:spcAft>
              <a:buNone/>
            </a:pPr>
            <a:r>
              <a:t/>
            </a:r>
            <a:endParaRPr>
              <a:latin typeface="Roboto"/>
              <a:ea typeface="Roboto"/>
              <a:cs typeface="Roboto"/>
              <a:sym typeface="Roboto"/>
            </a:endParaRPr>
          </a:p>
        </p:txBody>
      </p:sp>
      <p:sp>
        <p:nvSpPr>
          <p:cNvPr id="157" name="Google Shape;157;p19"/>
          <p:cNvSpPr txBox="1"/>
          <p:nvPr/>
        </p:nvSpPr>
        <p:spPr>
          <a:xfrm>
            <a:off x="-522000" y="4366875"/>
            <a:ext cx="2915400" cy="700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GB" sz="1600">
                <a:solidFill>
                  <a:srgbClr val="404040"/>
                </a:solidFill>
              </a:rPr>
              <a:t>scanning for identified</a:t>
            </a:r>
            <a:endParaRPr b="1" sz="1600">
              <a:solidFill>
                <a:srgbClr val="404040"/>
              </a:solidFill>
            </a:endParaRPr>
          </a:p>
          <a:p>
            <a:pPr indent="0" lvl="0" marL="0" rtl="0" algn="r">
              <a:lnSpc>
                <a:spcPct val="115000"/>
              </a:lnSpc>
              <a:spcBef>
                <a:spcPts val="0"/>
              </a:spcBef>
              <a:spcAft>
                <a:spcPts val="0"/>
              </a:spcAft>
              <a:buNone/>
            </a:pPr>
            <a:r>
              <a:rPr b="1" lang="en-GB" sz="1600">
                <a:solidFill>
                  <a:srgbClr val="404040"/>
                </a:solidFill>
              </a:rPr>
              <a:t>vulnerabilit</a:t>
            </a:r>
            <a:r>
              <a:rPr b="1" lang="en-GB" sz="1600">
                <a:solidFill>
                  <a:srgbClr val="404040"/>
                </a:solidFill>
              </a:rPr>
              <a:t>y</a:t>
            </a:r>
            <a:endParaRPr b="1" sz="1600">
              <a:solidFill>
                <a:srgbClr val="404040"/>
              </a:solidFill>
            </a:endParaRPr>
          </a:p>
          <a:p>
            <a:pPr indent="0" lvl="0" marL="0" rtl="0" algn="l">
              <a:spcBef>
                <a:spcPts val="0"/>
              </a:spcBef>
              <a:spcAft>
                <a:spcPts val="0"/>
              </a:spcAft>
              <a:buNone/>
            </a:pPr>
            <a:r>
              <a:t/>
            </a:r>
            <a:endParaRPr>
              <a:latin typeface="Roboto"/>
              <a:ea typeface="Roboto"/>
              <a:cs typeface="Roboto"/>
              <a:sym typeface="Roboto"/>
            </a:endParaRPr>
          </a:p>
        </p:txBody>
      </p:sp>
      <p:sp>
        <p:nvSpPr>
          <p:cNvPr id="158" name="Google Shape;158;p19"/>
          <p:cNvSpPr txBox="1"/>
          <p:nvPr/>
        </p:nvSpPr>
        <p:spPr>
          <a:xfrm>
            <a:off x="929400" y="331025"/>
            <a:ext cx="7906200" cy="751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rPr b="1" lang="en-GB" sz="4000">
                <a:solidFill>
                  <a:schemeClr val="dk1"/>
                </a:solidFill>
                <a:latin typeface="Roboto Serif"/>
                <a:ea typeface="Roboto Serif"/>
                <a:cs typeface="Roboto Serif"/>
                <a:sym typeface="Roboto Serif"/>
              </a:rPr>
              <a:t>Vulnerability Assessmen</a:t>
            </a:r>
            <a:r>
              <a:rPr b="1" lang="en-GB" sz="4000">
                <a:solidFill>
                  <a:schemeClr val="dk1"/>
                </a:solidFill>
                <a:latin typeface="Roboto Serif"/>
                <a:ea typeface="Roboto Serif"/>
                <a:cs typeface="Roboto Serif"/>
                <a:sym typeface="Roboto Serif"/>
              </a:rPr>
              <a:t>t</a:t>
            </a:r>
            <a:endParaRPr b="1" sz="4000">
              <a:solidFill>
                <a:schemeClr val="dk1"/>
              </a:solidFill>
              <a:latin typeface="Roboto Serif"/>
              <a:ea typeface="Roboto Serif"/>
              <a:cs typeface="Roboto Serif"/>
              <a:sym typeface="Roboto Serif"/>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82"/>
          <p:cNvPicPr preferRelativeResize="0"/>
          <p:nvPr/>
        </p:nvPicPr>
        <p:blipFill>
          <a:blip r:embed="rId3">
            <a:alphaModFix/>
          </a:blip>
          <a:stretch>
            <a:fillRect/>
          </a:stretch>
        </p:blipFill>
        <p:spPr>
          <a:xfrm>
            <a:off x="215600" y="885075"/>
            <a:ext cx="8607650" cy="4106025"/>
          </a:xfrm>
          <a:prstGeom prst="rect">
            <a:avLst/>
          </a:prstGeom>
          <a:noFill/>
          <a:ln cap="flat" cmpd="sng" w="9525">
            <a:solidFill>
              <a:schemeClr val="dk1"/>
            </a:solidFill>
            <a:prstDash val="solid"/>
            <a:round/>
            <a:headEnd len="sm" w="sm" type="none"/>
            <a:tailEnd len="sm" w="sm" type="none"/>
          </a:ln>
        </p:spPr>
      </p:pic>
      <p:sp>
        <p:nvSpPr>
          <p:cNvPr id="728" name="Google Shape;728;p82"/>
          <p:cNvSpPr/>
          <p:nvPr/>
        </p:nvSpPr>
        <p:spPr>
          <a:xfrm>
            <a:off x="492950" y="128675"/>
            <a:ext cx="8017800" cy="6555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latin typeface="Lora SemiBold"/>
                <a:ea typeface="Lora SemiBold"/>
                <a:cs typeface="Lora SemiBold"/>
                <a:sym typeface="Lora SemiBold"/>
              </a:rPr>
              <a:t>Step 7 :-Now change the code “Success” :False to “Success” :True and click to forward request.</a:t>
            </a:r>
            <a:endParaRPr sz="1600">
              <a:latin typeface="Lora SemiBold"/>
              <a:ea typeface="Lora SemiBold"/>
              <a:cs typeface="Lora SemiBold"/>
              <a:sym typeface="Lora SemiBo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p83"/>
          <p:cNvPicPr preferRelativeResize="0"/>
          <p:nvPr/>
        </p:nvPicPr>
        <p:blipFill rotWithShape="1">
          <a:blip r:embed="rId3">
            <a:alphaModFix/>
          </a:blip>
          <a:srcRect b="0" l="50268" r="0" t="0"/>
          <a:stretch/>
        </p:blipFill>
        <p:spPr>
          <a:xfrm>
            <a:off x="1387900" y="897675"/>
            <a:ext cx="6184498" cy="4144975"/>
          </a:xfrm>
          <a:prstGeom prst="rect">
            <a:avLst/>
          </a:prstGeom>
          <a:noFill/>
          <a:ln cap="flat" cmpd="sng" w="9525">
            <a:solidFill>
              <a:schemeClr val="dk1"/>
            </a:solidFill>
            <a:prstDash val="solid"/>
            <a:round/>
            <a:headEnd len="sm" w="sm" type="none"/>
            <a:tailEnd len="sm" w="sm" type="none"/>
          </a:ln>
        </p:spPr>
      </p:pic>
      <p:sp>
        <p:nvSpPr>
          <p:cNvPr id="734" name="Google Shape;734;p83"/>
          <p:cNvSpPr/>
          <p:nvPr/>
        </p:nvSpPr>
        <p:spPr>
          <a:xfrm>
            <a:off x="1388025" y="254750"/>
            <a:ext cx="6184500" cy="4917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ora SemiBold"/>
                <a:ea typeface="Lora SemiBold"/>
                <a:cs typeface="Lora SemiBold"/>
                <a:sym typeface="Lora SemiBold"/>
              </a:rPr>
              <a:t>Step 8 :-As a result, we get the message You’re verified.So our account created successfully without entering OTP.</a:t>
            </a:r>
            <a:endParaRPr>
              <a:latin typeface="Lora SemiBold"/>
              <a:ea typeface="Lora SemiBold"/>
              <a:cs typeface="Lora SemiBold"/>
              <a:sym typeface="Lora SemiBo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pic>
        <p:nvPicPr>
          <p:cNvPr id="739" name="Google Shape;739;p84"/>
          <p:cNvPicPr preferRelativeResize="0"/>
          <p:nvPr/>
        </p:nvPicPr>
        <p:blipFill>
          <a:blip r:embed="rId3">
            <a:alphaModFix/>
          </a:blip>
          <a:stretch>
            <a:fillRect/>
          </a:stretch>
        </p:blipFill>
        <p:spPr>
          <a:xfrm>
            <a:off x="152400" y="267350"/>
            <a:ext cx="8786976" cy="47237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5"/>
          <p:cNvSpPr txBox="1"/>
          <p:nvPr/>
        </p:nvSpPr>
        <p:spPr>
          <a:xfrm>
            <a:off x="1456400" y="404025"/>
            <a:ext cx="6084300" cy="6399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Clr>
                <a:schemeClr val="dk1"/>
              </a:buClr>
              <a:buSzPts val="2600"/>
              <a:buFont typeface="Roboto Serif"/>
              <a:buChar char="❖"/>
            </a:pPr>
            <a:r>
              <a:rPr b="1" lang="en-GB" sz="2600" u="sng">
                <a:solidFill>
                  <a:schemeClr val="dk1"/>
                </a:solidFill>
                <a:latin typeface="Roboto Serif"/>
                <a:ea typeface="Roboto Serif"/>
                <a:cs typeface="Roboto Serif"/>
                <a:sym typeface="Roboto Serif"/>
              </a:rPr>
              <a:t>OTP Email Bypass Prevention</a:t>
            </a:r>
            <a:endParaRPr b="1" sz="2600" u="sng">
              <a:solidFill>
                <a:schemeClr val="dk1"/>
              </a:solidFill>
              <a:latin typeface="Roboto Serif"/>
              <a:ea typeface="Roboto Serif"/>
              <a:cs typeface="Roboto Serif"/>
              <a:sym typeface="Roboto Serif"/>
            </a:endParaRPr>
          </a:p>
        </p:txBody>
      </p:sp>
      <p:pic>
        <p:nvPicPr>
          <p:cNvPr id="745" name="Google Shape;745;p85"/>
          <p:cNvPicPr preferRelativeResize="0"/>
          <p:nvPr/>
        </p:nvPicPr>
        <p:blipFill>
          <a:blip r:embed="rId3">
            <a:alphaModFix/>
          </a:blip>
          <a:stretch>
            <a:fillRect/>
          </a:stretch>
        </p:blipFill>
        <p:spPr>
          <a:xfrm>
            <a:off x="4062988" y="1275188"/>
            <a:ext cx="808800" cy="808800"/>
          </a:xfrm>
          <a:prstGeom prst="rect">
            <a:avLst/>
          </a:prstGeom>
          <a:noFill/>
          <a:ln>
            <a:noFill/>
          </a:ln>
        </p:spPr>
      </p:pic>
      <p:pic>
        <p:nvPicPr>
          <p:cNvPr id="746" name="Google Shape;746;p85"/>
          <p:cNvPicPr preferRelativeResize="0"/>
          <p:nvPr/>
        </p:nvPicPr>
        <p:blipFill>
          <a:blip r:embed="rId4">
            <a:alphaModFix/>
          </a:blip>
          <a:stretch>
            <a:fillRect/>
          </a:stretch>
        </p:blipFill>
        <p:spPr>
          <a:xfrm>
            <a:off x="4263348" y="1478901"/>
            <a:ext cx="408104" cy="401400"/>
          </a:xfrm>
          <a:prstGeom prst="rect">
            <a:avLst/>
          </a:prstGeom>
          <a:noFill/>
          <a:ln>
            <a:noFill/>
          </a:ln>
        </p:spPr>
      </p:pic>
      <p:pic>
        <p:nvPicPr>
          <p:cNvPr id="747" name="Google Shape;747;p85"/>
          <p:cNvPicPr preferRelativeResize="0"/>
          <p:nvPr/>
        </p:nvPicPr>
        <p:blipFill>
          <a:blip r:embed="rId5">
            <a:alphaModFix/>
          </a:blip>
          <a:stretch>
            <a:fillRect/>
          </a:stretch>
        </p:blipFill>
        <p:spPr>
          <a:xfrm>
            <a:off x="1444550" y="1291050"/>
            <a:ext cx="777075" cy="777075"/>
          </a:xfrm>
          <a:prstGeom prst="rect">
            <a:avLst/>
          </a:prstGeom>
          <a:noFill/>
          <a:ln>
            <a:noFill/>
          </a:ln>
        </p:spPr>
      </p:pic>
      <p:pic>
        <p:nvPicPr>
          <p:cNvPr id="748" name="Google Shape;748;p85"/>
          <p:cNvPicPr preferRelativeResize="0"/>
          <p:nvPr/>
        </p:nvPicPr>
        <p:blipFill>
          <a:blip r:embed="rId6">
            <a:alphaModFix/>
          </a:blip>
          <a:stretch>
            <a:fillRect/>
          </a:stretch>
        </p:blipFill>
        <p:spPr>
          <a:xfrm>
            <a:off x="6821413" y="1291063"/>
            <a:ext cx="777075" cy="777075"/>
          </a:xfrm>
          <a:prstGeom prst="rect">
            <a:avLst/>
          </a:prstGeom>
          <a:noFill/>
          <a:ln>
            <a:noFill/>
          </a:ln>
        </p:spPr>
      </p:pic>
      <p:pic>
        <p:nvPicPr>
          <p:cNvPr id="749" name="Google Shape;749;p85"/>
          <p:cNvPicPr preferRelativeResize="0"/>
          <p:nvPr/>
        </p:nvPicPr>
        <p:blipFill>
          <a:blip r:embed="rId7">
            <a:alphaModFix/>
          </a:blip>
          <a:stretch>
            <a:fillRect/>
          </a:stretch>
        </p:blipFill>
        <p:spPr>
          <a:xfrm>
            <a:off x="1623488" y="1478888"/>
            <a:ext cx="419195" cy="405888"/>
          </a:xfrm>
          <a:prstGeom prst="rect">
            <a:avLst/>
          </a:prstGeom>
          <a:noFill/>
          <a:ln>
            <a:noFill/>
          </a:ln>
        </p:spPr>
      </p:pic>
      <p:pic>
        <p:nvPicPr>
          <p:cNvPr id="750" name="Google Shape;750;p85"/>
          <p:cNvPicPr preferRelativeResize="0"/>
          <p:nvPr/>
        </p:nvPicPr>
        <p:blipFill>
          <a:blip r:embed="rId8">
            <a:alphaModFix/>
          </a:blip>
          <a:stretch>
            <a:fillRect/>
          </a:stretch>
        </p:blipFill>
        <p:spPr>
          <a:xfrm>
            <a:off x="7007013" y="1478888"/>
            <a:ext cx="405888" cy="405888"/>
          </a:xfrm>
          <a:prstGeom prst="rect">
            <a:avLst/>
          </a:prstGeom>
          <a:noFill/>
          <a:ln>
            <a:noFill/>
          </a:ln>
        </p:spPr>
      </p:pic>
      <p:pic>
        <p:nvPicPr>
          <p:cNvPr id="751" name="Google Shape;751;p85"/>
          <p:cNvPicPr preferRelativeResize="0"/>
          <p:nvPr/>
        </p:nvPicPr>
        <p:blipFill>
          <a:blip r:embed="rId9">
            <a:alphaModFix/>
          </a:blip>
          <a:stretch>
            <a:fillRect/>
          </a:stretch>
        </p:blipFill>
        <p:spPr>
          <a:xfrm>
            <a:off x="1444564" y="3391639"/>
            <a:ext cx="777050" cy="777050"/>
          </a:xfrm>
          <a:prstGeom prst="rect">
            <a:avLst/>
          </a:prstGeom>
          <a:noFill/>
          <a:ln>
            <a:noFill/>
          </a:ln>
        </p:spPr>
      </p:pic>
      <p:pic>
        <p:nvPicPr>
          <p:cNvPr id="752" name="Google Shape;752;p85"/>
          <p:cNvPicPr preferRelativeResize="0"/>
          <p:nvPr/>
        </p:nvPicPr>
        <p:blipFill>
          <a:blip r:embed="rId10">
            <a:alphaModFix/>
          </a:blip>
          <a:stretch>
            <a:fillRect/>
          </a:stretch>
        </p:blipFill>
        <p:spPr>
          <a:xfrm>
            <a:off x="4078863" y="3391638"/>
            <a:ext cx="777075" cy="777075"/>
          </a:xfrm>
          <a:prstGeom prst="rect">
            <a:avLst/>
          </a:prstGeom>
          <a:noFill/>
          <a:ln>
            <a:noFill/>
          </a:ln>
        </p:spPr>
      </p:pic>
      <p:pic>
        <p:nvPicPr>
          <p:cNvPr id="753" name="Google Shape;753;p85"/>
          <p:cNvPicPr preferRelativeResize="0"/>
          <p:nvPr/>
        </p:nvPicPr>
        <p:blipFill>
          <a:blip r:embed="rId11">
            <a:alphaModFix/>
          </a:blip>
          <a:stretch>
            <a:fillRect/>
          </a:stretch>
        </p:blipFill>
        <p:spPr>
          <a:xfrm>
            <a:off x="6821413" y="3328925"/>
            <a:ext cx="777075" cy="777053"/>
          </a:xfrm>
          <a:prstGeom prst="rect">
            <a:avLst/>
          </a:prstGeom>
          <a:noFill/>
          <a:ln>
            <a:noFill/>
          </a:ln>
        </p:spPr>
      </p:pic>
      <p:pic>
        <p:nvPicPr>
          <p:cNvPr id="754" name="Google Shape;754;p85"/>
          <p:cNvPicPr preferRelativeResize="0"/>
          <p:nvPr/>
        </p:nvPicPr>
        <p:blipFill>
          <a:blip r:embed="rId12">
            <a:alphaModFix/>
          </a:blip>
          <a:stretch>
            <a:fillRect/>
          </a:stretch>
        </p:blipFill>
        <p:spPr>
          <a:xfrm>
            <a:off x="1694575" y="3577225"/>
            <a:ext cx="277034" cy="405888"/>
          </a:xfrm>
          <a:prstGeom prst="rect">
            <a:avLst/>
          </a:prstGeom>
          <a:noFill/>
          <a:ln>
            <a:noFill/>
          </a:ln>
        </p:spPr>
      </p:pic>
      <p:pic>
        <p:nvPicPr>
          <p:cNvPr id="755" name="Google Shape;755;p85"/>
          <p:cNvPicPr preferRelativeResize="0"/>
          <p:nvPr/>
        </p:nvPicPr>
        <p:blipFill>
          <a:blip r:embed="rId13">
            <a:alphaModFix/>
          </a:blip>
          <a:stretch>
            <a:fillRect/>
          </a:stretch>
        </p:blipFill>
        <p:spPr>
          <a:xfrm>
            <a:off x="4257213" y="3577225"/>
            <a:ext cx="420384" cy="405888"/>
          </a:xfrm>
          <a:prstGeom prst="rect">
            <a:avLst/>
          </a:prstGeom>
          <a:noFill/>
          <a:ln>
            <a:noFill/>
          </a:ln>
        </p:spPr>
      </p:pic>
      <p:pic>
        <p:nvPicPr>
          <p:cNvPr id="756" name="Google Shape;756;p85"/>
          <p:cNvPicPr preferRelativeResize="0"/>
          <p:nvPr/>
        </p:nvPicPr>
        <p:blipFill>
          <a:blip r:embed="rId14">
            <a:alphaModFix/>
          </a:blip>
          <a:stretch>
            <a:fillRect/>
          </a:stretch>
        </p:blipFill>
        <p:spPr>
          <a:xfrm>
            <a:off x="7007013" y="3514500"/>
            <a:ext cx="405888" cy="405888"/>
          </a:xfrm>
          <a:prstGeom prst="rect">
            <a:avLst/>
          </a:prstGeom>
          <a:noFill/>
          <a:ln>
            <a:noFill/>
          </a:ln>
        </p:spPr>
      </p:pic>
      <p:sp>
        <p:nvSpPr>
          <p:cNvPr id="757" name="Google Shape;757;p85"/>
          <p:cNvSpPr txBox="1"/>
          <p:nvPr/>
        </p:nvSpPr>
        <p:spPr>
          <a:xfrm>
            <a:off x="729088" y="2216838"/>
            <a:ext cx="2208000" cy="4014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b="1" lang="en-GB" sz="1200">
                <a:solidFill>
                  <a:schemeClr val="dk1"/>
                </a:solidFill>
                <a:latin typeface="Lora"/>
                <a:ea typeface="Lora"/>
                <a:cs typeface="Lora"/>
                <a:sym typeface="Lora"/>
              </a:rPr>
              <a:t>Use CAPTCHA</a:t>
            </a:r>
            <a:endParaRPr b="1" sz="1200">
              <a:solidFill>
                <a:schemeClr val="dk1"/>
              </a:solidFill>
              <a:latin typeface="Lora"/>
              <a:ea typeface="Lora"/>
              <a:cs typeface="Lora"/>
              <a:sym typeface="Lora"/>
            </a:endParaRPr>
          </a:p>
          <a:p>
            <a:pPr indent="0" lvl="0" marL="0" rtl="0" algn="ctr">
              <a:spcBef>
                <a:spcPts val="0"/>
              </a:spcBef>
              <a:spcAft>
                <a:spcPts val="0"/>
              </a:spcAft>
              <a:buNone/>
            </a:pPr>
            <a:r>
              <a:t/>
            </a:r>
            <a:endParaRPr b="1" sz="1200">
              <a:solidFill>
                <a:schemeClr val="dk2"/>
              </a:solidFill>
              <a:latin typeface="Lora"/>
              <a:ea typeface="Lora"/>
              <a:cs typeface="Lora"/>
              <a:sym typeface="Lora"/>
            </a:endParaRPr>
          </a:p>
        </p:txBody>
      </p:sp>
      <p:sp>
        <p:nvSpPr>
          <p:cNvPr id="758" name="Google Shape;758;p85"/>
          <p:cNvSpPr txBox="1"/>
          <p:nvPr/>
        </p:nvSpPr>
        <p:spPr>
          <a:xfrm>
            <a:off x="3526325" y="2216838"/>
            <a:ext cx="2431200" cy="401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GB" sz="1200">
                <a:solidFill>
                  <a:schemeClr val="dk1"/>
                </a:solidFill>
                <a:latin typeface="Lora"/>
                <a:ea typeface="Lora"/>
                <a:cs typeface="Lora"/>
                <a:sym typeface="Lora"/>
              </a:rPr>
              <a:t>Use strong password</a:t>
            </a:r>
            <a:endParaRPr b="1" sz="1200">
              <a:solidFill>
                <a:schemeClr val="dk1"/>
              </a:solidFill>
              <a:latin typeface="Lora"/>
              <a:ea typeface="Lora"/>
              <a:cs typeface="Lora"/>
              <a:sym typeface="Lora"/>
            </a:endParaRPr>
          </a:p>
          <a:p>
            <a:pPr indent="0" lvl="0" marL="0" rtl="0" algn="l">
              <a:spcBef>
                <a:spcPts val="0"/>
              </a:spcBef>
              <a:spcAft>
                <a:spcPts val="0"/>
              </a:spcAft>
              <a:buNone/>
            </a:pPr>
            <a:r>
              <a:t/>
            </a:r>
            <a:endParaRPr b="1" sz="1200">
              <a:solidFill>
                <a:schemeClr val="dk2"/>
              </a:solidFill>
              <a:latin typeface="Lora"/>
              <a:ea typeface="Lora"/>
              <a:cs typeface="Lora"/>
              <a:sym typeface="Lora"/>
            </a:endParaRPr>
          </a:p>
        </p:txBody>
      </p:sp>
      <p:sp>
        <p:nvSpPr>
          <p:cNvPr id="759" name="Google Shape;759;p85"/>
          <p:cNvSpPr txBox="1"/>
          <p:nvPr/>
        </p:nvSpPr>
        <p:spPr>
          <a:xfrm>
            <a:off x="5827825" y="2216850"/>
            <a:ext cx="2942400" cy="401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GB" sz="1200">
                <a:solidFill>
                  <a:schemeClr val="dk1"/>
                </a:solidFill>
                <a:latin typeface="Lora"/>
                <a:ea typeface="Lora"/>
                <a:cs typeface="Lora"/>
                <a:sym typeface="Lora"/>
              </a:rPr>
              <a:t>Limit Logins to a Specified IP Address</a:t>
            </a:r>
            <a:endParaRPr b="1" sz="1200">
              <a:solidFill>
                <a:schemeClr val="dk1"/>
              </a:solidFill>
              <a:latin typeface="Lora"/>
              <a:ea typeface="Lora"/>
              <a:cs typeface="Lora"/>
              <a:sym typeface="Lora"/>
            </a:endParaRPr>
          </a:p>
          <a:p>
            <a:pPr indent="0" lvl="0" marL="0" rtl="0" algn="l">
              <a:spcBef>
                <a:spcPts val="0"/>
              </a:spcBef>
              <a:spcAft>
                <a:spcPts val="0"/>
              </a:spcAft>
              <a:buNone/>
            </a:pPr>
            <a:r>
              <a:t/>
            </a:r>
            <a:endParaRPr b="1" sz="1200">
              <a:solidFill>
                <a:schemeClr val="dk2"/>
              </a:solidFill>
              <a:latin typeface="Lora"/>
              <a:ea typeface="Lora"/>
              <a:cs typeface="Lora"/>
              <a:sym typeface="Lora"/>
            </a:endParaRPr>
          </a:p>
        </p:txBody>
      </p:sp>
      <p:sp>
        <p:nvSpPr>
          <p:cNvPr id="760" name="Google Shape;760;p85"/>
          <p:cNvSpPr txBox="1"/>
          <p:nvPr/>
        </p:nvSpPr>
        <p:spPr>
          <a:xfrm>
            <a:off x="729100" y="4384950"/>
            <a:ext cx="2810100" cy="401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GB" sz="1200">
                <a:solidFill>
                  <a:schemeClr val="dk1"/>
                </a:solidFill>
                <a:latin typeface="Lora"/>
                <a:ea typeface="Lora"/>
                <a:cs typeface="Lora"/>
                <a:sym typeface="Lora"/>
              </a:rPr>
              <a:t>Use 2-Factor Authentication</a:t>
            </a:r>
            <a:endParaRPr b="1" sz="1200">
              <a:solidFill>
                <a:schemeClr val="dk1"/>
              </a:solidFill>
              <a:latin typeface="Lora"/>
              <a:ea typeface="Lora"/>
              <a:cs typeface="Lora"/>
              <a:sym typeface="Lora"/>
            </a:endParaRPr>
          </a:p>
          <a:p>
            <a:pPr indent="0" lvl="0" marL="0" rtl="0" algn="l">
              <a:spcBef>
                <a:spcPts val="0"/>
              </a:spcBef>
              <a:spcAft>
                <a:spcPts val="0"/>
              </a:spcAft>
              <a:buNone/>
            </a:pPr>
            <a:r>
              <a:t/>
            </a:r>
            <a:endParaRPr b="1" sz="1200">
              <a:solidFill>
                <a:schemeClr val="dk2"/>
              </a:solidFill>
              <a:latin typeface="Lora"/>
              <a:ea typeface="Lora"/>
              <a:cs typeface="Lora"/>
              <a:sym typeface="Lora"/>
            </a:endParaRPr>
          </a:p>
        </p:txBody>
      </p:sp>
      <p:sp>
        <p:nvSpPr>
          <p:cNvPr id="761" name="Google Shape;761;p85"/>
          <p:cNvSpPr txBox="1"/>
          <p:nvPr/>
        </p:nvSpPr>
        <p:spPr>
          <a:xfrm>
            <a:off x="3473525" y="4335750"/>
            <a:ext cx="2484000" cy="499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GB" sz="1200">
                <a:solidFill>
                  <a:schemeClr val="dk1"/>
                </a:solidFill>
                <a:latin typeface="Lora"/>
                <a:ea typeface="Lora"/>
                <a:cs typeface="Lora"/>
                <a:sym typeface="Lora"/>
              </a:rPr>
              <a:t>Monitor Your Server Logs</a:t>
            </a:r>
            <a:endParaRPr b="1" sz="1200">
              <a:solidFill>
                <a:schemeClr val="dk1"/>
              </a:solidFill>
              <a:latin typeface="Lora"/>
              <a:ea typeface="Lora"/>
              <a:cs typeface="Lora"/>
              <a:sym typeface="Lora"/>
            </a:endParaRPr>
          </a:p>
          <a:p>
            <a:pPr indent="0" lvl="0" marL="0" rtl="0" algn="l">
              <a:spcBef>
                <a:spcPts val="0"/>
              </a:spcBef>
              <a:spcAft>
                <a:spcPts val="0"/>
              </a:spcAft>
              <a:buNone/>
            </a:pPr>
            <a:r>
              <a:t/>
            </a:r>
            <a:endParaRPr b="1" sz="1200">
              <a:solidFill>
                <a:schemeClr val="dk2"/>
              </a:solidFill>
              <a:latin typeface="Lora"/>
              <a:ea typeface="Lora"/>
              <a:cs typeface="Lora"/>
              <a:sym typeface="Lora"/>
            </a:endParaRPr>
          </a:p>
        </p:txBody>
      </p:sp>
      <p:sp>
        <p:nvSpPr>
          <p:cNvPr id="762" name="Google Shape;762;p85"/>
          <p:cNvSpPr txBox="1"/>
          <p:nvPr/>
        </p:nvSpPr>
        <p:spPr>
          <a:xfrm>
            <a:off x="6261800" y="4335600"/>
            <a:ext cx="2431200" cy="500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GB" sz="1200">
                <a:solidFill>
                  <a:schemeClr val="dk1"/>
                </a:solidFill>
                <a:latin typeface="Lora"/>
                <a:ea typeface="Lora"/>
                <a:cs typeface="Lora"/>
                <a:sym typeface="Lora"/>
              </a:rPr>
              <a:t>Account Lockouts After Failed Attempt</a:t>
            </a:r>
            <a:endParaRPr b="1" sz="1200">
              <a:solidFill>
                <a:schemeClr val="dk1"/>
              </a:solidFill>
              <a:latin typeface="Lora"/>
              <a:ea typeface="Lora"/>
              <a:cs typeface="Lora"/>
              <a:sym typeface="Lora"/>
            </a:endParaRPr>
          </a:p>
          <a:p>
            <a:pPr indent="0" lvl="0" marL="0" rtl="0" algn="l">
              <a:spcBef>
                <a:spcPts val="0"/>
              </a:spcBef>
              <a:spcAft>
                <a:spcPts val="0"/>
              </a:spcAft>
              <a:buNone/>
            </a:pPr>
            <a:r>
              <a:t/>
            </a:r>
            <a:endParaRPr b="1" sz="1200">
              <a:solidFill>
                <a:schemeClr val="dk2"/>
              </a:solidFill>
              <a:latin typeface="Lora"/>
              <a:ea typeface="Lora"/>
              <a:cs typeface="Lora"/>
              <a:sym typeface="Lora"/>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86"/>
          <p:cNvSpPr/>
          <p:nvPr/>
        </p:nvSpPr>
        <p:spPr>
          <a:xfrm>
            <a:off x="2331075" y="295475"/>
            <a:ext cx="5398200" cy="7131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600">
                <a:latin typeface="Roboto Serif"/>
                <a:ea typeface="Roboto Serif"/>
                <a:cs typeface="Roboto Serif"/>
                <a:sym typeface="Roboto Serif"/>
              </a:rPr>
              <a:t>Cross Site Scripting </a:t>
            </a:r>
            <a:endParaRPr b="1" sz="2700">
              <a:latin typeface="Roboto Serif"/>
              <a:ea typeface="Roboto Serif"/>
              <a:cs typeface="Roboto Serif"/>
              <a:sym typeface="Roboto Serif"/>
            </a:endParaRPr>
          </a:p>
        </p:txBody>
      </p:sp>
      <p:sp>
        <p:nvSpPr>
          <p:cNvPr id="768" name="Google Shape;768;p86"/>
          <p:cNvSpPr/>
          <p:nvPr/>
        </p:nvSpPr>
        <p:spPr>
          <a:xfrm>
            <a:off x="1172525" y="263675"/>
            <a:ext cx="903900" cy="7767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latin typeface="Roboto Serif"/>
                <a:ea typeface="Roboto Serif"/>
                <a:cs typeface="Roboto Serif"/>
                <a:sym typeface="Roboto Serif"/>
              </a:rPr>
              <a:t>8</a:t>
            </a:r>
            <a:endParaRPr b="1" sz="3000">
              <a:latin typeface="Roboto Serif"/>
              <a:ea typeface="Roboto Serif"/>
              <a:cs typeface="Roboto Serif"/>
              <a:sym typeface="Roboto Serif"/>
            </a:endParaRPr>
          </a:p>
        </p:txBody>
      </p:sp>
      <p:pic>
        <p:nvPicPr>
          <p:cNvPr id="769" name="Google Shape;769;p86"/>
          <p:cNvPicPr preferRelativeResize="0"/>
          <p:nvPr/>
        </p:nvPicPr>
        <p:blipFill>
          <a:blip r:embed="rId3">
            <a:alphaModFix/>
          </a:blip>
          <a:stretch>
            <a:fillRect/>
          </a:stretch>
        </p:blipFill>
        <p:spPr>
          <a:xfrm>
            <a:off x="306775" y="1281775"/>
            <a:ext cx="8631923" cy="3658400"/>
          </a:xfrm>
          <a:prstGeom prst="rect">
            <a:avLst/>
          </a:prstGeom>
          <a:noFill/>
          <a:ln>
            <a:noFill/>
          </a:ln>
        </p:spPr>
      </p:pic>
      <p:sp>
        <p:nvSpPr>
          <p:cNvPr id="770" name="Google Shape;770;p86"/>
          <p:cNvSpPr txBox="1"/>
          <p:nvPr/>
        </p:nvSpPr>
        <p:spPr>
          <a:xfrm>
            <a:off x="442750" y="1438650"/>
            <a:ext cx="5325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a:solidFill>
                  <a:schemeClr val="dk1"/>
                </a:solidFill>
                <a:latin typeface="Lora"/>
                <a:ea typeface="Lora"/>
                <a:cs typeface="Lora"/>
                <a:sym typeface="Lora"/>
              </a:rPr>
              <a:t>Tools</a:t>
            </a:r>
            <a:r>
              <a:rPr lang="en-GB">
                <a:solidFill>
                  <a:schemeClr val="dk1"/>
                </a:solidFill>
                <a:latin typeface="Lora SemiBold"/>
                <a:ea typeface="Lora SemiBold"/>
                <a:cs typeface="Lora SemiBold"/>
                <a:sym typeface="Lora SemiBold"/>
              </a:rPr>
              <a:t> </a:t>
            </a:r>
            <a:r>
              <a:rPr lang="en-GB" sz="1200">
                <a:solidFill>
                  <a:schemeClr val="dk1"/>
                </a:solidFill>
                <a:latin typeface="Lora SemiBold"/>
                <a:ea typeface="Lora SemiBold"/>
                <a:cs typeface="Lora SemiBold"/>
                <a:sym typeface="Lora SemiBold"/>
              </a:rPr>
              <a:t>: PWnXss Scanner</a:t>
            </a:r>
            <a:endParaRPr sz="1200">
              <a:solidFill>
                <a:schemeClr val="dk1"/>
              </a:solidFill>
              <a:latin typeface="Lora SemiBold"/>
              <a:ea typeface="Lora SemiBold"/>
              <a:cs typeface="Lora SemiBold"/>
              <a:sym typeface="Lora SemiBold"/>
            </a:endParaRPr>
          </a:p>
        </p:txBody>
      </p:sp>
      <p:sp>
        <p:nvSpPr>
          <p:cNvPr id="771" name="Google Shape;771;p86"/>
          <p:cNvSpPr txBox="1"/>
          <p:nvPr/>
        </p:nvSpPr>
        <p:spPr>
          <a:xfrm>
            <a:off x="442750" y="1838850"/>
            <a:ext cx="36933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300">
                <a:solidFill>
                  <a:schemeClr val="dk1"/>
                </a:solidFill>
                <a:latin typeface="Lora"/>
                <a:ea typeface="Lora"/>
                <a:cs typeface="Lora"/>
                <a:sym typeface="Lora"/>
              </a:rPr>
              <a:t>Website</a:t>
            </a:r>
            <a:r>
              <a:rPr lang="en-GB" sz="1200">
                <a:solidFill>
                  <a:schemeClr val="dk1"/>
                </a:solidFill>
                <a:latin typeface="Lora SemiBold"/>
                <a:ea typeface="Lora SemiBold"/>
                <a:cs typeface="Lora SemiBold"/>
                <a:sym typeface="Lora SemiBold"/>
              </a:rPr>
              <a:t>: http://altoromutual.com/</a:t>
            </a:r>
            <a:endParaRPr sz="1200">
              <a:solidFill>
                <a:schemeClr val="dk1"/>
              </a:solidFill>
              <a:latin typeface="Lora SemiBold"/>
              <a:ea typeface="Lora SemiBold"/>
              <a:cs typeface="Lora SemiBold"/>
              <a:sym typeface="Lora SemiBo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p87"/>
          <p:cNvPicPr preferRelativeResize="0"/>
          <p:nvPr/>
        </p:nvPicPr>
        <p:blipFill>
          <a:blip r:embed="rId3">
            <a:alphaModFix/>
          </a:blip>
          <a:stretch>
            <a:fillRect/>
          </a:stretch>
        </p:blipFill>
        <p:spPr>
          <a:xfrm>
            <a:off x="3112175" y="152400"/>
            <a:ext cx="978275" cy="972186"/>
          </a:xfrm>
          <a:prstGeom prst="rect">
            <a:avLst/>
          </a:prstGeom>
          <a:noFill/>
          <a:ln>
            <a:noFill/>
          </a:ln>
        </p:spPr>
      </p:pic>
      <p:pic>
        <p:nvPicPr>
          <p:cNvPr id="777" name="Google Shape;777;p87"/>
          <p:cNvPicPr preferRelativeResize="0"/>
          <p:nvPr/>
        </p:nvPicPr>
        <p:blipFill>
          <a:blip r:embed="rId4">
            <a:alphaModFix/>
          </a:blip>
          <a:stretch>
            <a:fillRect/>
          </a:stretch>
        </p:blipFill>
        <p:spPr>
          <a:xfrm>
            <a:off x="3112175" y="1124575"/>
            <a:ext cx="978275" cy="972186"/>
          </a:xfrm>
          <a:prstGeom prst="rect">
            <a:avLst/>
          </a:prstGeom>
          <a:noFill/>
          <a:ln>
            <a:noFill/>
          </a:ln>
        </p:spPr>
      </p:pic>
      <p:pic>
        <p:nvPicPr>
          <p:cNvPr id="778" name="Google Shape;778;p87"/>
          <p:cNvPicPr preferRelativeResize="0"/>
          <p:nvPr/>
        </p:nvPicPr>
        <p:blipFill>
          <a:blip r:embed="rId5">
            <a:alphaModFix/>
          </a:blip>
          <a:stretch>
            <a:fillRect/>
          </a:stretch>
        </p:blipFill>
        <p:spPr>
          <a:xfrm>
            <a:off x="3112175" y="2114663"/>
            <a:ext cx="978275" cy="972186"/>
          </a:xfrm>
          <a:prstGeom prst="rect">
            <a:avLst/>
          </a:prstGeom>
          <a:noFill/>
          <a:ln>
            <a:noFill/>
          </a:ln>
        </p:spPr>
      </p:pic>
      <p:pic>
        <p:nvPicPr>
          <p:cNvPr id="779" name="Google Shape;779;p87"/>
          <p:cNvPicPr preferRelativeResize="0"/>
          <p:nvPr/>
        </p:nvPicPr>
        <p:blipFill>
          <a:blip r:embed="rId6">
            <a:alphaModFix/>
          </a:blip>
          <a:stretch>
            <a:fillRect/>
          </a:stretch>
        </p:blipFill>
        <p:spPr>
          <a:xfrm>
            <a:off x="3112175" y="3086838"/>
            <a:ext cx="978275" cy="972191"/>
          </a:xfrm>
          <a:prstGeom prst="rect">
            <a:avLst/>
          </a:prstGeom>
          <a:noFill/>
          <a:ln>
            <a:noFill/>
          </a:ln>
        </p:spPr>
      </p:pic>
      <p:pic>
        <p:nvPicPr>
          <p:cNvPr id="780" name="Google Shape;780;p87"/>
          <p:cNvPicPr preferRelativeResize="0"/>
          <p:nvPr/>
        </p:nvPicPr>
        <p:blipFill>
          <a:blip r:embed="rId7">
            <a:alphaModFix/>
          </a:blip>
          <a:stretch>
            <a:fillRect/>
          </a:stretch>
        </p:blipFill>
        <p:spPr>
          <a:xfrm>
            <a:off x="3112175" y="4076925"/>
            <a:ext cx="978275" cy="972221"/>
          </a:xfrm>
          <a:prstGeom prst="rect">
            <a:avLst/>
          </a:prstGeom>
          <a:noFill/>
          <a:ln>
            <a:noFill/>
          </a:ln>
        </p:spPr>
      </p:pic>
      <p:sp>
        <p:nvSpPr>
          <p:cNvPr id="781" name="Google Shape;781;p87"/>
          <p:cNvSpPr txBox="1"/>
          <p:nvPr/>
        </p:nvSpPr>
        <p:spPr>
          <a:xfrm>
            <a:off x="4090450" y="1434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Target Site</a:t>
            </a:r>
            <a:endParaRPr b="1" sz="1600">
              <a:solidFill>
                <a:schemeClr val="dk1"/>
              </a:solidFill>
              <a:latin typeface="Roboto Serif"/>
              <a:ea typeface="Roboto Serif"/>
              <a:cs typeface="Roboto Serif"/>
              <a:sym typeface="Roboto Serif"/>
            </a:endParaRPr>
          </a:p>
        </p:txBody>
      </p:sp>
      <p:sp>
        <p:nvSpPr>
          <p:cNvPr id="782" name="Google Shape;782;p87"/>
          <p:cNvSpPr txBox="1"/>
          <p:nvPr/>
        </p:nvSpPr>
        <p:spPr>
          <a:xfrm>
            <a:off x="4090450" y="11245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Vulnerability</a:t>
            </a:r>
            <a:endParaRPr b="1" sz="1600">
              <a:solidFill>
                <a:schemeClr val="dk1"/>
              </a:solidFill>
              <a:latin typeface="Roboto Serif"/>
              <a:ea typeface="Roboto Serif"/>
              <a:cs typeface="Roboto Serif"/>
              <a:sym typeface="Roboto Serif"/>
            </a:endParaRPr>
          </a:p>
        </p:txBody>
      </p:sp>
      <p:sp>
        <p:nvSpPr>
          <p:cNvPr id="783" name="Google Shape;783;p87"/>
          <p:cNvSpPr txBox="1"/>
          <p:nvPr/>
        </p:nvSpPr>
        <p:spPr>
          <a:xfrm>
            <a:off x="4090450" y="2105713"/>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Severity</a:t>
            </a:r>
            <a:endParaRPr b="1" sz="1600">
              <a:solidFill>
                <a:schemeClr val="dk1"/>
              </a:solidFill>
              <a:latin typeface="Roboto Serif"/>
              <a:ea typeface="Roboto Serif"/>
              <a:cs typeface="Roboto Serif"/>
              <a:sym typeface="Roboto Serif"/>
            </a:endParaRPr>
          </a:p>
        </p:txBody>
      </p:sp>
      <p:sp>
        <p:nvSpPr>
          <p:cNvPr id="784" name="Google Shape;784;p87"/>
          <p:cNvSpPr txBox="1"/>
          <p:nvPr/>
        </p:nvSpPr>
        <p:spPr>
          <a:xfrm>
            <a:off x="4090450" y="3057488"/>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Impact</a:t>
            </a:r>
            <a:endParaRPr b="1" sz="1600">
              <a:solidFill>
                <a:schemeClr val="dk1"/>
              </a:solidFill>
              <a:latin typeface="Roboto Serif"/>
              <a:ea typeface="Roboto Serif"/>
              <a:cs typeface="Roboto Serif"/>
              <a:sym typeface="Roboto Serif"/>
            </a:endParaRPr>
          </a:p>
        </p:txBody>
      </p:sp>
      <p:sp>
        <p:nvSpPr>
          <p:cNvPr id="785" name="Google Shape;785;p87"/>
          <p:cNvSpPr txBox="1"/>
          <p:nvPr/>
        </p:nvSpPr>
        <p:spPr>
          <a:xfrm>
            <a:off x="4090450" y="4076963"/>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Tools</a:t>
            </a:r>
            <a:endParaRPr b="1" sz="1600">
              <a:solidFill>
                <a:schemeClr val="dk1"/>
              </a:solidFill>
              <a:latin typeface="Roboto Serif"/>
              <a:ea typeface="Roboto Serif"/>
              <a:cs typeface="Roboto Serif"/>
              <a:sym typeface="Roboto Serif"/>
            </a:endParaRPr>
          </a:p>
        </p:txBody>
      </p:sp>
      <p:pic>
        <p:nvPicPr>
          <p:cNvPr id="786" name="Google Shape;786;p87"/>
          <p:cNvPicPr preferRelativeResize="0"/>
          <p:nvPr/>
        </p:nvPicPr>
        <p:blipFill>
          <a:blip r:embed="rId8">
            <a:alphaModFix/>
          </a:blip>
          <a:stretch>
            <a:fillRect/>
          </a:stretch>
        </p:blipFill>
        <p:spPr>
          <a:xfrm>
            <a:off x="164950" y="917588"/>
            <a:ext cx="2807375" cy="2807375"/>
          </a:xfrm>
          <a:prstGeom prst="rect">
            <a:avLst/>
          </a:prstGeom>
          <a:noFill/>
          <a:ln>
            <a:noFill/>
          </a:ln>
        </p:spPr>
      </p:pic>
      <p:sp>
        <p:nvSpPr>
          <p:cNvPr id="787" name="Google Shape;787;p87"/>
          <p:cNvSpPr txBox="1"/>
          <p:nvPr/>
        </p:nvSpPr>
        <p:spPr>
          <a:xfrm>
            <a:off x="4090450" y="5483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1"/>
                </a:solidFill>
                <a:latin typeface="Lora SemiBold"/>
                <a:ea typeface="Lora SemiBold"/>
                <a:cs typeface="Lora SemiBold"/>
                <a:sym typeface="Lora SemiBold"/>
              </a:rPr>
              <a:t>http://atloromutual.com/</a:t>
            </a:r>
            <a:endParaRPr sz="1200">
              <a:solidFill>
                <a:schemeClr val="dk1"/>
              </a:solidFill>
              <a:latin typeface="Lora SemiBold"/>
              <a:ea typeface="Lora SemiBold"/>
              <a:cs typeface="Lora SemiBold"/>
              <a:sym typeface="Lora SemiBold"/>
            </a:endParaRPr>
          </a:p>
        </p:txBody>
      </p:sp>
      <p:sp>
        <p:nvSpPr>
          <p:cNvPr id="788" name="Google Shape;788;p87"/>
          <p:cNvSpPr txBox="1"/>
          <p:nvPr/>
        </p:nvSpPr>
        <p:spPr>
          <a:xfrm>
            <a:off x="4165000" y="15054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1"/>
                </a:solidFill>
                <a:latin typeface="Lora SemiBold"/>
                <a:ea typeface="Lora SemiBold"/>
                <a:cs typeface="Lora SemiBold"/>
                <a:sym typeface="Lora SemiBold"/>
              </a:rPr>
              <a:t>Cross Site Scripting (XSS) </a:t>
            </a:r>
            <a:endParaRPr sz="1200">
              <a:solidFill>
                <a:schemeClr val="dk1"/>
              </a:solidFill>
              <a:latin typeface="Lora SemiBold"/>
              <a:ea typeface="Lora SemiBold"/>
              <a:cs typeface="Lora SemiBold"/>
              <a:sym typeface="Lora SemiBold"/>
            </a:endParaRPr>
          </a:p>
        </p:txBody>
      </p:sp>
      <p:sp>
        <p:nvSpPr>
          <p:cNvPr id="789" name="Google Shape;789;p87"/>
          <p:cNvSpPr txBox="1"/>
          <p:nvPr/>
        </p:nvSpPr>
        <p:spPr>
          <a:xfrm>
            <a:off x="4090450" y="2475788"/>
            <a:ext cx="47406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1"/>
                </a:solidFill>
                <a:latin typeface="Lora SemiBold"/>
                <a:ea typeface="Lora SemiBold"/>
                <a:cs typeface="Lora SemiBold"/>
                <a:sym typeface="Lora SemiBold"/>
              </a:rPr>
              <a:t> </a:t>
            </a:r>
            <a:r>
              <a:rPr lang="en-GB" sz="1200">
                <a:solidFill>
                  <a:srgbClr val="0680C3"/>
                </a:solidFill>
                <a:latin typeface="Lora SemiBold"/>
                <a:ea typeface="Lora SemiBold"/>
                <a:cs typeface="Lora SemiBold"/>
                <a:sym typeface="Lora SemiBold"/>
              </a:rPr>
              <a:t>High</a:t>
            </a:r>
            <a:r>
              <a:rPr lang="en-GB" sz="1200">
                <a:solidFill>
                  <a:schemeClr val="dk1"/>
                </a:solidFill>
                <a:latin typeface="Lora SemiBold"/>
                <a:ea typeface="Lora SemiBold"/>
                <a:cs typeface="Lora SemiBold"/>
                <a:sym typeface="Lora SemiBold"/>
              </a:rPr>
              <a:t> (https://bugcrowd.com/vulnerability-rating-taxonomy)</a:t>
            </a:r>
            <a:endParaRPr sz="1200">
              <a:solidFill>
                <a:schemeClr val="dk1"/>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t/>
            </a:r>
            <a:endParaRPr sz="1200">
              <a:solidFill>
                <a:schemeClr val="dk1"/>
              </a:solidFill>
              <a:latin typeface="Lora SemiBold"/>
              <a:ea typeface="Lora SemiBold"/>
              <a:cs typeface="Lora SemiBold"/>
              <a:sym typeface="Lora SemiBold"/>
            </a:endParaRPr>
          </a:p>
        </p:txBody>
      </p:sp>
      <p:sp>
        <p:nvSpPr>
          <p:cNvPr id="790" name="Google Shape;790;p87"/>
          <p:cNvSpPr txBox="1"/>
          <p:nvPr/>
        </p:nvSpPr>
        <p:spPr>
          <a:xfrm>
            <a:off x="4090450" y="3436525"/>
            <a:ext cx="48561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1"/>
                </a:solidFill>
                <a:latin typeface="Lora SemiBold"/>
                <a:ea typeface="Lora SemiBold"/>
                <a:cs typeface="Lora SemiBold"/>
                <a:sym typeface="Lora SemiBold"/>
              </a:rPr>
              <a:t>The attacker can hijack user accounts and steal the sensitive data. An attacker can also steal cookies and sessions.</a:t>
            </a:r>
            <a:endParaRPr sz="1200">
              <a:solidFill>
                <a:schemeClr val="dk1"/>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t/>
            </a:r>
            <a:endParaRPr sz="1200">
              <a:solidFill>
                <a:schemeClr val="dk1"/>
              </a:solidFill>
              <a:latin typeface="Lora SemiBold"/>
              <a:ea typeface="Lora SemiBold"/>
              <a:cs typeface="Lora SemiBold"/>
              <a:sym typeface="Lora SemiBold"/>
            </a:endParaRPr>
          </a:p>
        </p:txBody>
      </p:sp>
      <p:sp>
        <p:nvSpPr>
          <p:cNvPr id="791" name="Google Shape;791;p87"/>
          <p:cNvSpPr txBox="1"/>
          <p:nvPr/>
        </p:nvSpPr>
        <p:spPr>
          <a:xfrm>
            <a:off x="4140850" y="4443575"/>
            <a:ext cx="28992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Lora SemiBold"/>
                <a:ea typeface="Lora SemiBold"/>
                <a:cs typeface="Lora SemiBold"/>
                <a:sym typeface="Lora SemiBold"/>
              </a:rPr>
              <a:t>PWnXss</a:t>
            </a:r>
            <a:endParaRPr sz="1200">
              <a:solidFill>
                <a:schemeClr val="dk1"/>
              </a:solidFill>
              <a:latin typeface="Lora SemiBold"/>
              <a:ea typeface="Lora SemiBold"/>
              <a:cs typeface="Lora SemiBold"/>
              <a:sym typeface="Lora SemiBo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88"/>
          <p:cNvSpPr/>
          <p:nvPr/>
        </p:nvSpPr>
        <p:spPr>
          <a:xfrm>
            <a:off x="904400" y="203325"/>
            <a:ext cx="7176000" cy="4893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latin typeface="Lora SemiBold"/>
                <a:ea typeface="Lora SemiBold"/>
                <a:cs typeface="Lora SemiBold"/>
                <a:sym typeface="Lora SemiBold"/>
              </a:rPr>
              <a:t>Step 1:- Run PWNXSS tools in kali with -u url and enter</a:t>
            </a:r>
            <a:endParaRPr sz="1600">
              <a:latin typeface="Lora SemiBold"/>
              <a:ea typeface="Lora SemiBold"/>
              <a:cs typeface="Lora SemiBold"/>
              <a:sym typeface="Lora SemiBold"/>
            </a:endParaRPr>
          </a:p>
        </p:txBody>
      </p:sp>
      <p:pic>
        <p:nvPicPr>
          <p:cNvPr id="797" name="Google Shape;797;p88"/>
          <p:cNvPicPr preferRelativeResize="0"/>
          <p:nvPr/>
        </p:nvPicPr>
        <p:blipFill>
          <a:blip r:embed="rId3">
            <a:alphaModFix/>
          </a:blip>
          <a:stretch>
            <a:fillRect/>
          </a:stretch>
        </p:blipFill>
        <p:spPr>
          <a:xfrm>
            <a:off x="391475" y="878150"/>
            <a:ext cx="8201850" cy="41643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89"/>
          <p:cNvSpPr/>
          <p:nvPr/>
        </p:nvSpPr>
        <p:spPr>
          <a:xfrm>
            <a:off x="1456375" y="228425"/>
            <a:ext cx="6598800" cy="5019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ora SemiBold"/>
                <a:ea typeface="Lora SemiBold"/>
                <a:cs typeface="Lora SemiBold"/>
                <a:sym typeface="Lora SemiBold"/>
              </a:rPr>
              <a:t>PWNXSS tool scan the website and show the result</a:t>
            </a:r>
            <a:endParaRPr sz="1800">
              <a:latin typeface="Lora SemiBold"/>
              <a:ea typeface="Lora SemiBold"/>
              <a:cs typeface="Lora SemiBold"/>
              <a:sym typeface="Lora SemiBold"/>
            </a:endParaRPr>
          </a:p>
        </p:txBody>
      </p:sp>
      <p:pic>
        <p:nvPicPr>
          <p:cNvPr id="803" name="Google Shape;803;p89"/>
          <p:cNvPicPr preferRelativeResize="0"/>
          <p:nvPr/>
        </p:nvPicPr>
        <p:blipFill>
          <a:blip r:embed="rId3">
            <a:alphaModFix/>
          </a:blip>
          <a:stretch>
            <a:fillRect/>
          </a:stretch>
        </p:blipFill>
        <p:spPr>
          <a:xfrm>
            <a:off x="551600" y="839100"/>
            <a:ext cx="8040801" cy="40825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pic>
        <p:nvPicPr>
          <p:cNvPr id="808" name="Google Shape;808;p90"/>
          <p:cNvPicPr preferRelativeResize="0"/>
          <p:nvPr/>
        </p:nvPicPr>
        <p:blipFill>
          <a:blip r:embed="rId3">
            <a:alphaModFix/>
          </a:blip>
          <a:stretch>
            <a:fillRect/>
          </a:stretch>
        </p:blipFill>
        <p:spPr>
          <a:xfrm>
            <a:off x="246175" y="375401"/>
            <a:ext cx="8651651" cy="439270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91"/>
          <p:cNvSpPr/>
          <p:nvPr/>
        </p:nvSpPr>
        <p:spPr>
          <a:xfrm>
            <a:off x="946500" y="102975"/>
            <a:ext cx="7251000" cy="5520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latin typeface="Lora SemiBold"/>
                <a:ea typeface="Lora SemiBold"/>
                <a:cs typeface="Lora SemiBold"/>
                <a:sym typeface="Lora SemiBold"/>
              </a:rPr>
              <a:t>Step 2:-Now add the &lt;script&gt;alert(12)&lt;/script&gt;in Search box and enter.</a:t>
            </a:r>
            <a:endParaRPr sz="1600">
              <a:latin typeface="Lora SemiBold"/>
              <a:ea typeface="Lora SemiBold"/>
              <a:cs typeface="Lora SemiBold"/>
              <a:sym typeface="Lora SemiBold"/>
            </a:endParaRPr>
          </a:p>
        </p:txBody>
      </p:sp>
      <p:pic>
        <p:nvPicPr>
          <p:cNvPr id="814" name="Google Shape;814;p91"/>
          <p:cNvPicPr preferRelativeResize="0"/>
          <p:nvPr/>
        </p:nvPicPr>
        <p:blipFill>
          <a:blip r:embed="rId3">
            <a:alphaModFix/>
          </a:blip>
          <a:stretch>
            <a:fillRect/>
          </a:stretch>
        </p:blipFill>
        <p:spPr>
          <a:xfrm>
            <a:off x="672350" y="844975"/>
            <a:ext cx="7799291" cy="41837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0"/>
          <p:cNvSpPr txBox="1"/>
          <p:nvPr/>
        </p:nvSpPr>
        <p:spPr>
          <a:xfrm>
            <a:off x="1553225" y="190975"/>
            <a:ext cx="6569400" cy="827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rPr b="1" lang="en-GB" sz="4000">
                <a:solidFill>
                  <a:schemeClr val="dk1"/>
                </a:solidFill>
                <a:latin typeface="Roboto Serif"/>
                <a:ea typeface="Roboto Serif"/>
                <a:cs typeface="Roboto Serif"/>
                <a:sym typeface="Roboto Serif"/>
              </a:rPr>
              <a:t>Penetration Testing</a:t>
            </a:r>
            <a:endParaRPr b="1" sz="4000">
              <a:solidFill>
                <a:schemeClr val="dk1"/>
              </a:solidFill>
              <a:latin typeface="Roboto Serif"/>
              <a:ea typeface="Roboto Serif"/>
              <a:cs typeface="Roboto Serif"/>
              <a:sym typeface="Roboto Serif"/>
            </a:endParaRPr>
          </a:p>
          <a:p>
            <a:pPr indent="0" lvl="0" marL="0" rtl="0" algn="l">
              <a:spcBef>
                <a:spcPts val="0"/>
              </a:spcBef>
              <a:spcAft>
                <a:spcPts val="0"/>
              </a:spcAft>
              <a:buNone/>
            </a:pPr>
            <a:r>
              <a:t/>
            </a:r>
            <a:endParaRPr>
              <a:latin typeface="Roboto"/>
              <a:ea typeface="Roboto"/>
              <a:cs typeface="Roboto"/>
              <a:sym typeface="Roboto"/>
            </a:endParaRPr>
          </a:p>
        </p:txBody>
      </p:sp>
      <p:pic>
        <p:nvPicPr>
          <p:cNvPr id="164" name="Google Shape;164;p20"/>
          <p:cNvPicPr preferRelativeResize="0"/>
          <p:nvPr/>
        </p:nvPicPr>
        <p:blipFill>
          <a:blip r:embed="rId3">
            <a:alphaModFix/>
          </a:blip>
          <a:stretch>
            <a:fillRect/>
          </a:stretch>
        </p:blipFill>
        <p:spPr>
          <a:xfrm>
            <a:off x="152400" y="1917263"/>
            <a:ext cx="8839197" cy="927013"/>
          </a:xfrm>
          <a:prstGeom prst="rect">
            <a:avLst/>
          </a:prstGeom>
          <a:noFill/>
          <a:ln>
            <a:noFill/>
          </a:ln>
        </p:spPr>
      </p:pic>
      <p:pic>
        <p:nvPicPr>
          <p:cNvPr id="165" name="Google Shape;165;p20"/>
          <p:cNvPicPr preferRelativeResize="0"/>
          <p:nvPr/>
        </p:nvPicPr>
        <p:blipFill>
          <a:blip r:embed="rId4">
            <a:alphaModFix/>
          </a:blip>
          <a:stretch>
            <a:fillRect/>
          </a:stretch>
        </p:blipFill>
        <p:spPr>
          <a:xfrm>
            <a:off x="216075" y="3358113"/>
            <a:ext cx="8839199" cy="925777"/>
          </a:xfrm>
          <a:prstGeom prst="rect">
            <a:avLst/>
          </a:prstGeom>
          <a:noFill/>
          <a:ln>
            <a:noFill/>
          </a:ln>
        </p:spPr>
      </p:pic>
      <p:pic>
        <p:nvPicPr>
          <p:cNvPr id="166" name="Google Shape;166;p20"/>
          <p:cNvPicPr preferRelativeResize="0"/>
          <p:nvPr/>
        </p:nvPicPr>
        <p:blipFill>
          <a:blip r:embed="rId5">
            <a:alphaModFix/>
          </a:blip>
          <a:stretch>
            <a:fillRect/>
          </a:stretch>
        </p:blipFill>
        <p:spPr>
          <a:xfrm>
            <a:off x="791275" y="2064375"/>
            <a:ext cx="473775" cy="593800"/>
          </a:xfrm>
          <a:prstGeom prst="rect">
            <a:avLst/>
          </a:prstGeom>
          <a:noFill/>
          <a:ln>
            <a:noFill/>
          </a:ln>
        </p:spPr>
      </p:pic>
      <p:pic>
        <p:nvPicPr>
          <p:cNvPr id="167" name="Google Shape;167;p20"/>
          <p:cNvPicPr preferRelativeResize="0"/>
          <p:nvPr/>
        </p:nvPicPr>
        <p:blipFill>
          <a:blip r:embed="rId6">
            <a:alphaModFix/>
          </a:blip>
          <a:stretch>
            <a:fillRect/>
          </a:stretch>
        </p:blipFill>
        <p:spPr>
          <a:xfrm>
            <a:off x="2436000" y="2103365"/>
            <a:ext cx="536109" cy="554810"/>
          </a:xfrm>
          <a:prstGeom prst="rect">
            <a:avLst/>
          </a:prstGeom>
          <a:noFill/>
          <a:ln>
            <a:noFill/>
          </a:ln>
        </p:spPr>
      </p:pic>
      <p:pic>
        <p:nvPicPr>
          <p:cNvPr id="168" name="Google Shape;168;p20"/>
          <p:cNvPicPr preferRelativeResize="0"/>
          <p:nvPr/>
        </p:nvPicPr>
        <p:blipFill>
          <a:blip r:embed="rId7">
            <a:alphaModFix/>
          </a:blip>
          <a:stretch>
            <a:fillRect/>
          </a:stretch>
        </p:blipFill>
        <p:spPr>
          <a:xfrm>
            <a:off x="4085350" y="2083875"/>
            <a:ext cx="593800" cy="554800"/>
          </a:xfrm>
          <a:prstGeom prst="rect">
            <a:avLst/>
          </a:prstGeom>
          <a:noFill/>
          <a:ln>
            <a:noFill/>
          </a:ln>
        </p:spPr>
      </p:pic>
      <p:pic>
        <p:nvPicPr>
          <p:cNvPr id="169" name="Google Shape;169;p20"/>
          <p:cNvPicPr preferRelativeResize="0"/>
          <p:nvPr/>
        </p:nvPicPr>
        <p:blipFill>
          <a:blip r:embed="rId8">
            <a:alphaModFix/>
          </a:blip>
          <a:stretch>
            <a:fillRect/>
          </a:stretch>
        </p:blipFill>
        <p:spPr>
          <a:xfrm>
            <a:off x="5792391" y="2083875"/>
            <a:ext cx="535584" cy="593800"/>
          </a:xfrm>
          <a:prstGeom prst="rect">
            <a:avLst/>
          </a:prstGeom>
          <a:noFill/>
          <a:ln>
            <a:noFill/>
          </a:ln>
        </p:spPr>
      </p:pic>
      <p:pic>
        <p:nvPicPr>
          <p:cNvPr id="170" name="Google Shape;170;p20"/>
          <p:cNvPicPr preferRelativeResize="0"/>
          <p:nvPr/>
        </p:nvPicPr>
        <p:blipFill>
          <a:blip r:embed="rId9">
            <a:alphaModFix/>
          </a:blip>
          <a:stretch>
            <a:fillRect/>
          </a:stretch>
        </p:blipFill>
        <p:spPr>
          <a:xfrm>
            <a:off x="7499459" y="2103365"/>
            <a:ext cx="473770" cy="55481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92"/>
          <p:cNvSpPr/>
          <p:nvPr/>
        </p:nvSpPr>
        <p:spPr>
          <a:xfrm>
            <a:off x="1431275" y="190775"/>
            <a:ext cx="5883600" cy="5019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ora SemiBold"/>
                <a:ea typeface="Lora SemiBold"/>
                <a:cs typeface="Lora SemiBold"/>
                <a:sym typeface="Lora SemiBold"/>
              </a:rPr>
              <a:t>We see the alert message on the screen </a:t>
            </a:r>
            <a:endParaRPr sz="1800">
              <a:latin typeface="Lora SemiBold"/>
              <a:ea typeface="Lora SemiBold"/>
              <a:cs typeface="Lora SemiBold"/>
              <a:sym typeface="Lora SemiBold"/>
            </a:endParaRPr>
          </a:p>
        </p:txBody>
      </p:sp>
      <p:pic>
        <p:nvPicPr>
          <p:cNvPr id="820" name="Google Shape;820;p92"/>
          <p:cNvPicPr preferRelativeResize="0"/>
          <p:nvPr/>
        </p:nvPicPr>
        <p:blipFill>
          <a:blip r:embed="rId3">
            <a:alphaModFix/>
          </a:blip>
          <a:stretch>
            <a:fillRect/>
          </a:stretch>
        </p:blipFill>
        <p:spPr>
          <a:xfrm>
            <a:off x="508575" y="997475"/>
            <a:ext cx="7729011" cy="41460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93"/>
          <p:cNvSpPr txBox="1"/>
          <p:nvPr/>
        </p:nvSpPr>
        <p:spPr>
          <a:xfrm>
            <a:off x="650550" y="270025"/>
            <a:ext cx="7715100" cy="789300"/>
          </a:xfrm>
          <a:prstGeom prst="rect">
            <a:avLst/>
          </a:prstGeom>
          <a:noFill/>
          <a:ln>
            <a:noFill/>
          </a:ln>
        </p:spPr>
        <p:txBody>
          <a:bodyPr anchorCtr="0" anchor="t" bIns="91425" lIns="91425" spcFirstLastPara="1" rIns="91425" wrap="square" tIns="91425">
            <a:noAutofit/>
          </a:bodyPr>
          <a:lstStyle/>
          <a:p>
            <a:pPr indent="-393700" lvl="0" marL="457200" rtl="0" algn="ctr">
              <a:spcBef>
                <a:spcPts val="0"/>
              </a:spcBef>
              <a:spcAft>
                <a:spcPts val="0"/>
              </a:spcAft>
              <a:buClr>
                <a:schemeClr val="dk1"/>
              </a:buClr>
              <a:buSzPts val="2600"/>
              <a:buFont typeface="Roboto Serif"/>
              <a:buChar char="❖"/>
            </a:pPr>
            <a:r>
              <a:rPr b="1" lang="en-GB" sz="2600" u="sng">
                <a:solidFill>
                  <a:schemeClr val="dk1"/>
                </a:solidFill>
                <a:latin typeface="Roboto Serif"/>
                <a:ea typeface="Roboto Serif"/>
                <a:cs typeface="Roboto Serif"/>
                <a:sym typeface="Roboto Serif"/>
              </a:rPr>
              <a:t>Cross Site Scripting(XSS) Prevention </a:t>
            </a:r>
            <a:endParaRPr b="1" sz="2600" u="sng">
              <a:solidFill>
                <a:schemeClr val="dk1"/>
              </a:solidFill>
              <a:latin typeface="Roboto Serif"/>
              <a:ea typeface="Roboto Serif"/>
              <a:cs typeface="Roboto Serif"/>
              <a:sym typeface="Roboto Serif"/>
            </a:endParaRPr>
          </a:p>
        </p:txBody>
      </p:sp>
      <p:pic>
        <p:nvPicPr>
          <p:cNvPr id="826" name="Google Shape;826;p93"/>
          <p:cNvPicPr preferRelativeResize="0"/>
          <p:nvPr/>
        </p:nvPicPr>
        <p:blipFill>
          <a:blip r:embed="rId3">
            <a:alphaModFix/>
          </a:blip>
          <a:stretch>
            <a:fillRect/>
          </a:stretch>
        </p:blipFill>
        <p:spPr>
          <a:xfrm>
            <a:off x="3399388" y="1426325"/>
            <a:ext cx="2345225" cy="3037875"/>
          </a:xfrm>
          <a:prstGeom prst="rect">
            <a:avLst/>
          </a:prstGeom>
          <a:noFill/>
          <a:ln>
            <a:noFill/>
          </a:ln>
        </p:spPr>
      </p:pic>
      <p:sp>
        <p:nvSpPr>
          <p:cNvPr id="827" name="Google Shape;827;p93"/>
          <p:cNvSpPr txBox="1"/>
          <p:nvPr/>
        </p:nvSpPr>
        <p:spPr>
          <a:xfrm>
            <a:off x="804025" y="1931950"/>
            <a:ext cx="2484600" cy="384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lang="en-GB" sz="1300">
                <a:solidFill>
                  <a:schemeClr val="dk1"/>
                </a:solidFill>
                <a:latin typeface="Lora"/>
                <a:ea typeface="Lora"/>
                <a:cs typeface="Lora"/>
                <a:sym typeface="Lora"/>
              </a:rPr>
              <a:t>Output Encoding</a:t>
            </a:r>
            <a:endParaRPr b="1" sz="1300">
              <a:solidFill>
                <a:schemeClr val="dk1"/>
              </a:solidFill>
              <a:latin typeface="Lora"/>
              <a:ea typeface="Lora"/>
              <a:cs typeface="Lora"/>
              <a:sym typeface="Lora"/>
            </a:endParaRPr>
          </a:p>
        </p:txBody>
      </p:sp>
      <p:sp>
        <p:nvSpPr>
          <p:cNvPr id="828" name="Google Shape;828;p93"/>
          <p:cNvSpPr txBox="1"/>
          <p:nvPr/>
        </p:nvSpPr>
        <p:spPr>
          <a:xfrm>
            <a:off x="288625" y="3500100"/>
            <a:ext cx="3000000" cy="384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lang="en-GB" sz="1300">
                <a:solidFill>
                  <a:schemeClr val="dk1"/>
                </a:solidFill>
                <a:latin typeface="Lora"/>
                <a:ea typeface="Lora"/>
                <a:cs typeface="Lora"/>
                <a:sym typeface="Lora"/>
              </a:rPr>
              <a:t>Implement Input Validation</a:t>
            </a:r>
            <a:endParaRPr b="1" sz="1300">
              <a:solidFill>
                <a:schemeClr val="dk1"/>
              </a:solidFill>
              <a:latin typeface="Lora"/>
              <a:ea typeface="Lora"/>
              <a:cs typeface="Lora"/>
              <a:sym typeface="Lora"/>
            </a:endParaRPr>
          </a:p>
        </p:txBody>
      </p:sp>
      <p:sp>
        <p:nvSpPr>
          <p:cNvPr id="829" name="Google Shape;829;p93"/>
          <p:cNvSpPr txBox="1"/>
          <p:nvPr/>
        </p:nvSpPr>
        <p:spPr>
          <a:xfrm>
            <a:off x="5908750" y="3500075"/>
            <a:ext cx="2184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300">
                <a:solidFill>
                  <a:schemeClr val="dk1"/>
                </a:solidFill>
                <a:latin typeface="Lora"/>
                <a:ea typeface="Lora"/>
                <a:cs typeface="Lora"/>
                <a:sym typeface="Lora"/>
              </a:rPr>
              <a:t>Use Security Headers</a:t>
            </a:r>
            <a:endParaRPr b="1" sz="1300">
              <a:solidFill>
                <a:schemeClr val="dk1"/>
              </a:solidFill>
              <a:latin typeface="Lora"/>
              <a:ea typeface="Lora"/>
              <a:cs typeface="Lora"/>
              <a:sym typeface="Lora"/>
            </a:endParaRPr>
          </a:p>
        </p:txBody>
      </p:sp>
      <p:sp>
        <p:nvSpPr>
          <p:cNvPr id="830" name="Google Shape;830;p93"/>
          <p:cNvSpPr txBox="1"/>
          <p:nvPr/>
        </p:nvSpPr>
        <p:spPr>
          <a:xfrm>
            <a:off x="5855400" y="1742100"/>
            <a:ext cx="30000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300">
                <a:solidFill>
                  <a:schemeClr val="dk1"/>
                </a:solidFill>
                <a:latin typeface="Lora"/>
                <a:ea typeface="Lora"/>
                <a:cs typeface="Lora"/>
                <a:sym typeface="Lora"/>
              </a:rPr>
              <a:t>Avoid Inserting Untrusted Data Except in Allowed Locations like HTML Entity and HTML Attribute etc..      </a:t>
            </a:r>
            <a:endParaRPr b="1" sz="1300">
              <a:solidFill>
                <a:schemeClr val="dk1"/>
              </a:solidFill>
              <a:latin typeface="Lora"/>
              <a:ea typeface="Lora"/>
              <a:cs typeface="Lora"/>
              <a:sym typeface="Lora"/>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id="835" name="Google Shape;835;p94"/>
          <p:cNvPicPr preferRelativeResize="0"/>
          <p:nvPr/>
        </p:nvPicPr>
        <p:blipFill>
          <a:blip r:embed="rId3">
            <a:alphaModFix/>
          </a:blip>
          <a:stretch>
            <a:fillRect/>
          </a:stretch>
        </p:blipFill>
        <p:spPr>
          <a:xfrm>
            <a:off x="212575" y="918400"/>
            <a:ext cx="8718850" cy="4076499"/>
          </a:xfrm>
          <a:prstGeom prst="rect">
            <a:avLst/>
          </a:prstGeom>
          <a:noFill/>
          <a:ln>
            <a:noFill/>
          </a:ln>
        </p:spPr>
      </p:pic>
      <p:sp>
        <p:nvSpPr>
          <p:cNvPr id="836" name="Google Shape;836;p94"/>
          <p:cNvSpPr/>
          <p:nvPr/>
        </p:nvSpPr>
        <p:spPr>
          <a:xfrm>
            <a:off x="2133800" y="118675"/>
            <a:ext cx="6109500" cy="652500"/>
          </a:xfrm>
          <a:prstGeom prst="roundRect">
            <a:avLst>
              <a:gd fmla="val 16667" name="adj"/>
            </a:avLst>
          </a:prstGeom>
          <a:solidFill>
            <a:srgbClr val="558E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600">
                <a:latin typeface="Roboto Serif"/>
                <a:ea typeface="Roboto Serif"/>
                <a:cs typeface="Roboto Serif"/>
                <a:sym typeface="Roboto Serif"/>
              </a:rPr>
              <a:t>No Rate Password limit</a:t>
            </a:r>
            <a:endParaRPr b="1" sz="2600">
              <a:latin typeface="Roboto Serif"/>
              <a:ea typeface="Roboto Serif"/>
              <a:cs typeface="Roboto Serif"/>
              <a:sym typeface="Roboto Serif"/>
            </a:endParaRPr>
          </a:p>
        </p:txBody>
      </p:sp>
      <p:sp>
        <p:nvSpPr>
          <p:cNvPr id="837" name="Google Shape;837;p94"/>
          <p:cNvSpPr/>
          <p:nvPr/>
        </p:nvSpPr>
        <p:spPr>
          <a:xfrm>
            <a:off x="1130200" y="77875"/>
            <a:ext cx="740100" cy="752700"/>
          </a:xfrm>
          <a:prstGeom prst="ellipse">
            <a:avLst/>
          </a:prstGeom>
          <a:solidFill>
            <a:srgbClr val="558E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600">
                <a:latin typeface="Roboto Serif"/>
                <a:ea typeface="Roboto Serif"/>
                <a:cs typeface="Roboto Serif"/>
                <a:sym typeface="Roboto Serif"/>
              </a:rPr>
              <a:t>9</a:t>
            </a:r>
            <a:endParaRPr b="1" sz="2600">
              <a:latin typeface="Roboto Serif"/>
              <a:ea typeface="Roboto Serif"/>
              <a:cs typeface="Roboto Serif"/>
              <a:sym typeface="Roboto Serif"/>
            </a:endParaRPr>
          </a:p>
        </p:txBody>
      </p:sp>
      <p:sp>
        <p:nvSpPr>
          <p:cNvPr id="838" name="Google Shape;838;p94"/>
          <p:cNvSpPr txBox="1"/>
          <p:nvPr/>
        </p:nvSpPr>
        <p:spPr>
          <a:xfrm>
            <a:off x="377500" y="4117400"/>
            <a:ext cx="18567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lt1"/>
                </a:solidFill>
                <a:latin typeface="Lora"/>
                <a:ea typeface="Lora"/>
                <a:cs typeface="Lora"/>
                <a:sym typeface="Lora"/>
              </a:rPr>
              <a:t>Tools :</a:t>
            </a:r>
            <a:r>
              <a:rPr lang="en-GB" sz="1200">
                <a:solidFill>
                  <a:schemeClr val="lt1"/>
                </a:solidFill>
                <a:latin typeface="Lora SemiBold"/>
                <a:ea typeface="Lora SemiBold"/>
                <a:cs typeface="Lora SemiBold"/>
                <a:sym typeface="Lora SemiBold"/>
              </a:rPr>
              <a:t> Burp Suite</a:t>
            </a:r>
            <a:endParaRPr sz="1200">
              <a:solidFill>
                <a:schemeClr val="lt1"/>
              </a:solidFill>
              <a:latin typeface="Lora SemiBold"/>
              <a:ea typeface="Lora SemiBold"/>
              <a:cs typeface="Lora SemiBold"/>
              <a:sym typeface="Lora SemiBold"/>
            </a:endParaRPr>
          </a:p>
        </p:txBody>
      </p:sp>
      <p:sp>
        <p:nvSpPr>
          <p:cNvPr id="839" name="Google Shape;839;p94"/>
          <p:cNvSpPr txBox="1"/>
          <p:nvPr/>
        </p:nvSpPr>
        <p:spPr>
          <a:xfrm>
            <a:off x="377500" y="4481300"/>
            <a:ext cx="3250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FFFFFF"/>
                </a:solidFill>
                <a:latin typeface="Lora SemiBold"/>
                <a:ea typeface="Lora SemiBold"/>
                <a:cs typeface="Lora SemiBold"/>
                <a:sym typeface="Lora SemiBold"/>
              </a:rPr>
              <a:t>Website : </a:t>
            </a:r>
            <a:r>
              <a:rPr lang="en-GB" sz="1200">
                <a:solidFill>
                  <a:srgbClr val="FFFFFF"/>
                </a:solidFill>
                <a:latin typeface="Lora SemiBold"/>
                <a:ea typeface="Lora SemiBold"/>
                <a:cs typeface="Lora SemiBold"/>
                <a:sym typeface="Lora SemiBold"/>
              </a:rPr>
              <a:t>https://app.salesflare.com/</a:t>
            </a:r>
            <a:endParaRPr sz="1200">
              <a:solidFill>
                <a:srgbClr val="FFFFFF"/>
              </a:solidFill>
              <a:latin typeface="Lora SemiBold"/>
              <a:ea typeface="Lora SemiBold"/>
              <a:cs typeface="Lora SemiBold"/>
              <a:sym typeface="Lora SemiBo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pic>
        <p:nvPicPr>
          <p:cNvPr id="844" name="Google Shape;844;p95"/>
          <p:cNvPicPr preferRelativeResize="0"/>
          <p:nvPr/>
        </p:nvPicPr>
        <p:blipFill>
          <a:blip r:embed="rId3">
            <a:alphaModFix/>
          </a:blip>
          <a:stretch>
            <a:fillRect/>
          </a:stretch>
        </p:blipFill>
        <p:spPr>
          <a:xfrm>
            <a:off x="156025" y="1352175"/>
            <a:ext cx="2642524" cy="2648125"/>
          </a:xfrm>
          <a:prstGeom prst="rect">
            <a:avLst/>
          </a:prstGeom>
          <a:noFill/>
          <a:ln>
            <a:noFill/>
          </a:ln>
        </p:spPr>
      </p:pic>
      <p:pic>
        <p:nvPicPr>
          <p:cNvPr id="845" name="Google Shape;845;p95"/>
          <p:cNvPicPr preferRelativeResize="0"/>
          <p:nvPr/>
        </p:nvPicPr>
        <p:blipFill>
          <a:blip r:embed="rId4">
            <a:alphaModFix/>
          </a:blip>
          <a:stretch>
            <a:fillRect/>
          </a:stretch>
        </p:blipFill>
        <p:spPr>
          <a:xfrm>
            <a:off x="3112175" y="152400"/>
            <a:ext cx="978275" cy="972186"/>
          </a:xfrm>
          <a:prstGeom prst="rect">
            <a:avLst/>
          </a:prstGeom>
          <a:noFill/>
          <a:ln>
            <a:noFill/>
          </a:ln>
        </p:spPr>
      </p:pic>
      <p:pic>
        <p:nvPicPr>
          <p:cNvPr id="846" name="Google Shape;846;p95"/>
          <p:cNvPicPr preferRelativeResize="0"/>
          <p:nvPr/>
        </p:nvPicPr>
        <p:blipFill>
          <a:blip r:embed="rId5">
            <a:alphaModFix/>
          </a:blip>
          <a:stretch>
            <a:fillRect/>
          </a:stretch>
        </p:blipFill>
        <p:spPr>
          <a:xfrm>
            <a:off x="3112175" y="1124575"/>
            <a:ext cx="978275" cy="972186"/>
          </a:xfrm>
          <a:prstGeom prst="rect">
            <a:avLst/>
          </a:prstGeom>
          <a:noFill/>
          <a:ln>
            <a:noFill/>
          </a:ln>
        </p:spPr>
      </p:pic>
      <p:pic>
        <p:nvPicPr>
          <p:cNvPr id="847" name="Google Shape;847;p95"/>
          <p:cNvPicPr preferRelativeResize="0"/>
          <p:nvPr/>
        </p:nvPicPr>
        <p:blipFill>
          <a:blip r:embed="rId6">
            <a:alphaModFix/>
          </a:blip>
          <a:stretch>
            <a:fillRect/>
          </a:stretch>
        </p:blipFill>
        <p:spPr>
          <a:xfrm>
            <a:off x="3112175" y="2114663"/>
            <a:ext cx="978275" cy="972186"/>
          </a:xfrm>
          <a:prstGeom prst="rect">
            <a:avLst/>
          </a:prstGeom>
          <a:noFill/>
          <a:ln>
            <a:noFill/>
          </a:ln>
        </p:spPr>
      </p:pic>
      <p:pic>
        <p:nvPicPr>
          <p:cNvPr id="848" name="Google Shape;848;p95"/>
          <p:cNvPicPr preferRelativeResize="0"/>
          <p:nvPr/>
        </p:nvPicPr>
        <p:blipFill>
          <a:blip r:embed="rId7">
            <a:alphaModFix/>
          </a:blip>
          <a:stretch>
            <a:fillRect/>
          </a:stretch>
        </p:blipFill>
        <p:spPr>
          <a:xfrm>
            <a:off x="3112175" y="3086838"/>
            <a:ext cx="978275" cy="972191"/>
          </a:xfrm>
          <a:prstGeom prst="rect">
            <a:avLst/>
          </a:prstGeom>
          <a:noFill/>
          <a:ln>
            <a:noFill/>
          </a:ln>
        </p:spPr>
      </p:pic>
      <p:pic>
        <p:nvPicPr>
          <p:cNvPr id="849" name="Google Shape;849;p95"/>
          <p:cNvPicPr preferRelativeResize="0"/>
          <p:nvPr/>
        </p:nvPicPr>
        <p:blipFill>
          <a:blip r:embed="rId8">
            <a:alphaModFix/>
          </a:blip>
          <a:stretch>
            <a:fillRect/>
          </a:stretch>
        </p:blipFill>
        <p:spPr>
          <a:xfrm>
            <a:off x="3112175" y="4076925"/>
            <a:ext cx="978275" cy="972221"/>
          </a:xfrm>
          <a:prstGeom prst="rect">
            <a:avLst/>
          </a:prstGeom>
          <a:noFill/>
          <a:ln>
            <a:noFill/>
          </a:ln>
        </p:spPr>
      </p:pic>
      <p:sp>
        <p:nvSpPr>
          <p:cNvPr id="850" name="Google Shape;850;p95"/>
          <p:cNvSpPr txBox="1"/>
          <p:nvPr/>
        </p:nvSpPr>
        <p:spPr>
          <a:xfrm>
            <a:off x="4090450" y="1524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Target Site</a:t>
            </a:r>
            <a:endParaRPr b="1" sz="1600">
              <a:solidFill>
                <a:schemeClr val="dk1"/>
              </a:solidFill>
              <a:latin typeface="Roboto Serif"/>
              <a:ea typeface="Roboto Serif"/>
              <a:cs typeface="Roboto Serif"/>
              <a:sym typeface="Roboto Serif"/>
            </a:endParaRPr>
          </a:p>
        </p:txBody>
      </p:sp>
      <p:sp>
        <p:nvSpPr>
          <p:cNvPr id="851" name="Google Shape;851;p95"/>
          <p:cNvSpPr txBox="1"/>
          <p:nvPr/>
        </p:nvSpPr>
        <p:spPr>
          <a:xfrm>
            <a:off x="4090450" y="11245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Vulnerability</a:t>
            </a:r>
            <a:endParaRPr b="1" sz="1600">
              <a:solidFill>
                <a:schemeClr val="dk1"/>
              </a:solidFill>
              <a:latin typeface="Roboto Serif"/>
              <a:ea typeface="Roboto Serif"/>
              <a:cs typeface="Roboto Serif"/>
              <a:sym typeface="Roboto Serif"/>
            </a:endParaRPr>
          </a:p>
        </p:txBody>
      </p:sp>
      <p:sp>
        <p:nvSpPr>
          <p:cNvPr id="852" name="Google Shape;852;p95"/>
          <p:cNvSpPr txBox="1"/>
          <p:nvPr/>
        </p:nvSpPr>
        <p:spPr>
          <a:xfrm>
            <a:off x="4090450" y="20967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Severity</a:t>
            </a:r>
            <a:endParaRPr/>
          </a:p>
        </p:txBody>
      </p:sp>
      <p:sp>
        <p:nvSpPr>
          <p:cNvPr id="853" name="Google Shape;853;p95"/>
          <p:cNvSpPr txBox="1"/>
          <p:nvPr/>
        </p:nvSpPr>
        <p:spPr>
          <a:xfrm>
            <a:off x="4090450" y="3031338"/>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Impact</a:t>
            </a:r>
            <a:endParaRPr b="1" sz="1600">
              <a:solidFill>
                <a:schemeClr val="dk1"/>
              </a:solidFill>
              <a:latin typeface="Roboto Serif"/>
              <a:ea typeface="Roboto Serif"/>
              <a:cs typeface="Roboto Serif"/>
              <a:sym typeface="Roboto Serif"/>
            </a:endParaRPr>
          </a:p>
        </p:txBody>
      </p:sp>
      <p:sp>
        <p:nvSpPr>
          <p:cNvPr id="854" name="Google Shape;854;p95"/>
          <p:cNvSpPr txBox="1"/>
          <p:nvPr/>
        </p:nvSpPr>
        <p:spPr>
          <a:xfrm>
            <a:off x="4090450" y="40769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Tools</a:t>
            </a:r>
            <a:endParaRPr b="1" sz="1600">
              <a:solidFill>
                <a:schemeClr val="dk1"/>
              </a:solidFill>
              <a:latin typeface="Roboto Serif"/>
              <a:ea typeface="Roboto Serif"/>
              <a:cs typeface="Roboto Serif"/>
              <a:sym typeface="Roboto Serif"/>
            </a:endParaRPr>
          </a:p>
        </p:txBody>
      </p:sp>
      <p:sp>
        <p:nvSpPr>
          <p:cNvPr id="855" name="Google Shape;855;p95"/>
          <p:cNvSpPr txBox="1"/>
          <p:nvPr/>
        </p:nvSpPr>
        <p:spPr>
          <a:xfrm>
            <a:off x="4014075" y="519850"/>
            <a:ext cx="2699100" cy="36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latin typeface="Lora SemiBold"/>
                <a:ea typeface="Lora SemiBold"/>
                <a:cs typeface="Lora SemiBold"/>
                <a:sym typeface="Lora SemiBold"/>
              </a:rPr>
              <a:t> </a:t>
            </a:r>
            <a:r>
              <a:rPr lang="en-GB" sz="1200">
                <a:solidFill>
                  <a:schemeClr val="dk1"/>
                </a:solidFill>
                <a:latin typeface="Lora SemiBold"/>
                <a:ea typeface="Lora SemiBold"/>
                <a:cs typeface="Lora SemiBold"/>
                <a:sym typeface="Lora SemiBold"/>
              </a:rPr>
              <a:t>https://app.salesflare.com/</a:t>
            </a:r>
            <a:endParaRPr sz="1200">
              <a:solidFill>
                <a:schemeClr val="dk1"/>
              </a:solidFill>
              <a:latin typeface="Lora SemiBold"/>
              <a:ea typeface="Lora SemiBold"/>
              <a:cs typeface="Lora SemiBold"/>
              <a:sym typeface="Lora SemiBold"/>
            </a:endParaRPr>
          </a:p>
          <a:p>
            <a:pPr indent="0" lvl="0" marL="0" rtl="0" algn="l">
              <a:spcBef>
                <a:spcPts val="0"/>
              </a:spcBef>
              <a:spcAft>
                <a:spcPts val="0"/>
              </a:spcAft>
              <a:buNone/>
            </a:pPr>
            <a:r>
              <a:t/>
            </a:r>
            <a:endParaRPr sz="1800">
              <a:solidFill>
                <a:schemeClr val="dk1"/>
              </a:solidFill>
            </a:endParaRPr>
          </a:p>
        </p:txBody>
      </p:sp>
      <p:sp>
        <p:nvSpPr>
          <p:cNvPr id="856" name="Google Shape;856;p95"/>
          <p:cNvSpPr txBox="1"/>
          <p:nvPr/>
        </p:nvSpPr>
        <p:spPr>
          <a:xfrm>
            <a:off x="4120000" y="1555675"/>
            <a:ext cx="29409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Lora SemiBold"/>
                <a:ea typeface="Lora SemiBold"/>
                <a:cs typeface="Lora SemiBold"/>
                <a:sym typeface="Lora SemiBold"/>
              </a:rPr>
              <a:t>No Rate Password Limit</a:t>
            </a:r>
            <a:endParaRPr sz="1200">
              <a:solidFill>
                <a:schemeClr val="dk1"/>
              </a:solidFill>
              <a:latin typeface="Lora SemiBold"/>
              <a:ea typeface="Lora SemiBold"/>
              <a:cs typeface="Lora SemiBold"/>
              <a:sym typeface="Lora SemiBold"/>
            </a:endParaRPr>
          </a:p>
        </p:txBody>
      </p:sp>
      <p:sp>
        <p:nvSpPr>
          <p:cNvPr id="857" name="Google Shape;857;p95"/>
          <p:cNvSpPr txBox="1"/>
          <p:nvPr/>
        </p:nvSpPr>
        <p:spPr>
          <a:xfrm>
            <a:off x="4014075" y="2449650"/>
            <a:ext cx="49920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1"/>
                </a:solidFill>
                <a:latin typeface="Lora SemiBold"/>
                <a:ea typeface="Lora SemiBold"/>
                <a:cs typeface="Lora SemiBold"/>
                <a:sym typeface="Lora SemiBold"/>
              </a:rPr>
              <a:t> </a:t>
            </a:r>
            <a:r>
              <a:rPr lang="en-GB" sz="1200">
                <a:solidFill>
                  <a:srgbClr val="0680C3"/>
                </a:solidFill>
                <a:latin typeface="Lora SemiBold"/>
                <a:ea typeface="Lora SemiBold"/>
                <a:cs typeface="Lora SemiBold"/>
                <a:sym typeface="Lora SemiBold"/>
              </a:rPr>
              <a:t>High</a:t>
            </a:r>
            <a:r>
              <a:rPr lang="en-GB" sz="1200">
                <a:solidFill>
                  <a:schemeClr val="dk1"/>
                </a:solidFill>
                <a:latin typeface="Lora SemiBold"/>
                <a:ea typeface="Lora SemiBold"/>
                <a:cs typeface="Lora SemiBold"/>
                <a:sym typeface="Lora SemiBold"/>
              </a:rPr>
              <a:t> (https://bugcrowd.com/vulnerability-rating-taxonomy)</a:t>
            </a:r>
            <a:endParaRPr sz="1200">
              <a:solidFill>
                <a:schemeClr val="dk1"/>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t/>
            </a:r>
            <a:endParaRPr sz="1200">
              <a:solidFill>
                <a:schemeClr val="dk1"/>
              </a:solidFill>
              <a:latin typeface="Lora SemiBold"/>
              <a:ea typeface="Lora SemiBold"/>
              <a:cs typeface="Lora SemiBold"/>
              <a:sym typeface="Lora SemiBold"/>
            </a:endParaRPr>
          </a:p>
        </p:txBody>
      </p:sp>
      <p:sp>
        <p:nvSpPr>
          <p:cNvPr id="858" name="Google Shape;858;p95"/>
          <p:cNvSpPr txBox="1"/>
          <p:nvPr/>
        </p:nvSpPr>
        <p:spPr>
          <a:xfrm>
            <a:off x="4052200" y="3384250"/>
            <a:ext cx="50685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latin typeface="Lora SemiBold"/>
                <a:ea typeface="Lora SemiBold"/>
                <a:cs typeface="Lora SemiBold"/>
                <a:sym typeface="Lora SemiBold"/>
              </a:rPr>
              <a:t>There is no rate limit enabled for the "Old Password" field on changing password on your website. A malicious minded user can continually try to brute force an account password.</a:t>
            </a:r>
            <a:endParaRPr sz="1000">
              <a:solidFill>
                <a:schemeClr val="dk1"/>
              </a:solidFill>
              <a:latin typeface="Lora SemiBold"/>
              <a:ea typeface="Lora SemiBold"/>
              <a:cs typeface="Lora SemiBold"/>
              <a:sym typeface="Lora SemiBold"/>
            </a:endParaRPr>
          </a:p>
        </p:txBody>
      </p:sp>
      <p:sp>
        <p:nvSpPr>
          <p:cNvPr id="859" name="Google Shape;859;p95"/>
          <p:cNvSpPr txBox="1"/>
          <p:nvPr/>
        </p:nvSpPr>
        <p:spPr>
          <a:xfrm>
            <a:off x="4120000" y="4508050"/>
            <a:ext cx="22536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Lora SemiBold"/>
                <a:ea typeface="Lora SemiBold"/>
                <a:cs typeface="Lora SemiBold"/>
                <a:sym typeface="Lora SemiBold"/>
              </a:rPr>
              <a:t>Burp Suite</a:t>
            </a:r>
            <a:endParaRPr sz="1200">
              <a:solidFill>
                <a:schemeClr val="dk1"/>
              </a:solidFill>
              <a:latin typeface="Lora SemiBold"/>
              <a:ea typeface="Lora SemiBold"/>
              <a:cs typeface="Lora SemiBold"/>
              <a:sym typeface="Lora SemiBo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pic>
        <p:nvPicPr>
          <p:cNvPr id="864" name="Google Shape;864;p96"/>
          <p:cNvPicPr preferRelativeResize="0"/>
          <p:nvPr/>
        </p:nvPicPr>
        <p:blipFill>
          <a:blip r:embed="rId3">
            <a:alphaModFix/>
          </a:blip>
          <a:stretch>
            <a:fillRect/>
          </a:stretch>
        </p:blipFill>
        <p:spPr>
          <a:xfrm>
            <a:off x="256488" y="893275"/>
            <a:ext cx="8631024" cy="4030076"/>
          </a:xfrm>
          <a:prstGeom prst="rect">
            <a:avLst/>
          </a:prstGeom>
          <a:noFill/>
          <a:ln>
            <a:noFill/>
          </a:ln>
        </p:spPr>
      </p:pic>
      <p:sp>
        <p:nvSpPr>
          <p:cNvPr id="865" name="Google Shape;865;p96"/>
          <p:cNvSpPr/>
          <p:nvPr/>
        </p:nvSpPr>
        <p:spPr>
          <a:xfrm>
            <a:off x="1454550" y="178225"/>
            <a:ext cx="6234900" cy="552000"/>
          </a:xfrm>
          <a:prstGeom prst="roundRect">
            <a:avLst>
              <a:gd fmla="val 16667" name="adj"/>
            </a:avLst>
          </a:prstGeom>
          <a:solidFill>
            <a:srgbClr val="558E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Lora SemiBold"/>
                <a:ea typeface="Lora SemiBold"/>
                <a:cs typeface="Lora SemiBold"/>
                <a:sym typeface="Lora SemiBold"/>
              </a:rPr>
              <a:t>Step 1 :-Visit the Site</a:t>
            </a:r>
            <a:endParaRPr sz="1800">
              <a:latin typeface="Lora SemiBold"/>
              <a:ea typeface="Lora SemiBold"/>
              <a:cs typeface="Lora SemiBold"/>
              <a:sym typeface="Lora SemiBo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pic>
        <p:nvPicPr>
          <p:cNvPr id="870" name="Google Shape;870;p97"/>
          <p:cNvPicPr preferRelativeResize="0"/>
          <p:nvPr/>
        </p:nvPicPr>
        <p:blipFill>
          <a:blip r:embed="rId3">
            <a:alphaModFix/>
          </a:blip>
          <a:stretch>
            <a:fillRect/>
          </a:stretch>
        </p:blipFill>
        <p:spPr>
          <a:xfrm>
            <a:off x="262763" y="981150"/>
            <a:ext cx="8618474" cy="4014425"/>
          </a:xfrm>
          <a:prstGeom prst="rect">
            <a:avLst/>
          </a:prstGeom>
          <a:noFill/>
          <a:ln cap="flat" cmpd="sng" w="9525">
            <a:solidFill>
              <a:schemeClr val="dk1"/>
            </a:solidFill>
            <a:prstDash val="solid"/>
            <a:round/>
            <a:headEnd len="sm" w="sm" type="none"/>
            <a:tailEnd len="sm" w="sm" type="none"/>
          </a:ln>
        </p:spPr>
      </p:pic>
      <p:sp>
        <p:nvSpPr>
          <p:cNvPr id="871" name="Google Shape;871;p97"/>
          <p:cNvSpPr/>
          <p:nvPr/>
        </p:nvSpPr>
        <p:spPr>
          <a:xfrm>
            <a:off x="1569275" y="178225"/>
            <a:ext cx="6059400" cy="627300"/>
          </a:xfrm>
          <a:prstGeom prst="roundRect">
            <a:avLst>
              <a:gd fmla="val 16667" name="adj"/>
            </a:avLst>
          </a:prstGeom>
          <a:solidFill>
            <a:srgbClr val="558E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latin typeface="Lora SemiBold"/>
                <a:ea typeface="Lora SemiBold"/>
                <a:cs typeface="Lora SemiBold"/>
                <a:sym typeface="Lora SemiBold"/>
              </a:rPr>
              <a:t>Step 2 :- Open login page.</a:t>
            </a:r>
            <a:endParaRPr sz="1600">
              <a:latin typeface="Lora SemiBold"/>
              <a:ea typeface="Lora SemiBold"/>
              <a:cs typeface="Lora SemiBold"/>
              <a:sym typeface="Lora SemiBo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pic>
        <p:nvPicPr>
          <p:cNvPr id="876" name="Google Shape;876;p98"/>
          <p:cNvPicPr preferRelativeResize="0"/>
          <p:nvPr/>
        </p:nvPicPr>
        <p:blipFill>
          <a:blip r:embed="rId3">
            <a:alphaModFix/>
          </a:blip>
          <a:stretch>
            <a:fillRect/>
          </a:stretch>
        </p:blipFill>
        <p:spPr>
          <a:xfrm>
            <a:off x="152400" y="805500"/>
            <a:ext cx="8839200" cy="4135475"/>
          </a:xfrm>
          <a:prstGeom prst="rect">
            <a:avLst/>
          </a:prstGeom>
          <a:noFill/>
          <a:ln cap="flat" cmpd="sng" w="9525">
            <a:solidFill>
              <a:schemeClr val="dk1"/>
            </a:solidFill>
            <a:prstDash val="solid"/>
            <a:round/>
            <a:headEnd len="sm" w="sm" type="none"/>
            <a:tailEnd len="sm" w="sm" type="none"/>
          </a:ln>
        </p:spPr>
      </p:pic>
      <p:sp>
        <p:nvSpPr>
          <p:cNvPr id="877" name="Google Shape;877;p98"/>
          <p:cNvSpPr/>
          <p:nvPr/>
        </p:nvSpPr>
        <p:spPr>
          <a:xfrm>
            <a:off x="927600" y="153150"/>
            <a:ext cx="7288800" cy="514500"/>
          </a:xfrm>
          <a:prstGeom prst="roundRect">
            <a:avLst>
              <a:gd fmla="val 16667" name="adj"/>
            </a:avLst>
          </a:prstGeom>
          <a:solidFill>
            <a:srgbClr val="558E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latin typeface="Lora SemiBold"/>
                <a:ea typeface="Lora SemiBold"/>
                <a:cs typeface="Lora SemiBold"/>
                <a:sym typeface="Lora SemiBold"/>
              </a:rPr>
              <a:t>Step 3 :-Click on Forgot your password and enter Email id  and click in send.</a:t>
            </a:r>
            <a:endParaRPr sz="1500">
              <a:latin typeface="Lora SemiBold"/>
              <a:ea typeface="Lora SemiBold"/>
              <a:cs typeface="Lora SemiBold"/>
              <a:sym typeface="Lora SemiBo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pic>
        <p:nvPicPr>
          <p:cNvPr id="882" name="Google Shape;882;p99"/>
          <p:cNvPicPr preferRelativeResize="0"/>
          <p:nvPr/>
        </p:nvPicPr>
        <p:blipFill>
          <a:blip r:embed="rId3">
            <a:alphaModFix/>
          </a:blip>
          <a:stretch>
            <a:fillRect/>
          </a:stretch>
        </p:blipFill>
        <p:spPr>
          <a:xfrm>
            <a:off x="294125" y="767850"/>
            <a:ext cx="8555776" cy="4150574"/>
          </a:xfrm>
          <a:prstGeom prst="rect">
            <a:avLst/>
          </a:prstGeom>
          <a:noFill/>
          <a:ln cap="flat" cmpd="sng" w="9525">
            <a:solidFill>
              <a:schemeClr val="dk1"/>
            </a:solidFill>
            <a:prstDash val="solid"/>
            <a:round/>
            <a:headEnd len="sm" w="sm" type="none"/>
            <a:tailEnd len="sm" w="sm" type="none"/>
          </a:ln>
        </p:spPr>
      </p:pic>
      <p:sp>
        <p:nvSpPr>
          <p:cNvPr id="883" name="Google Shape;883;p99"/>
          <p:cNvSpPr/>
          <p:nvPr/>
        </p:nvSpPr>
        <p:spPr>
          <a:xfrm>
            <a:off x="1147200" y="153150"/>
            <a:ext cx="6849600" cy="501900"/>
          </a:xfrm>
          <a:prstGeom prst="roundRect">
            <a:avLst>
              <a:gd fmla="val 16667" name="adj"/>
            </a:avLst>
          </a:prstGeom>
          <a:solidFill>
            <a:srgbClr val="558E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latin typeface="Lora SemiBold"/>
                <a:ea typeface="Lora SemiBold"/>
                <a:cs typeface="Lora SemiBold"/>
                <a:sym typeface="Lora SemiBold"/>
              </a:rPr>
              <a:t>Step 4 :-Here we get the single email for reset password link.</a:t>
            </a:r>
            <a:endParaRPr sz="1600">
              <a:latin typeface="Lora SemiBold"/>
              <a:ea typeface="Lora SemiBold"/>
              <a:cs typeface="Lora SemiBold"/>
              <a:sym typeface="Lora SemiBo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pic>
        <p:nvPicPr>
          <p:cNvPr id="888" name="Google Shape;888;p100"/>
          <p:cNvPicPr preferRelativeResize="0"/>
          <p:nvPr/>
        </p:nvPicPr>
        <p:blipFill>
          <a:blip r:embed="rId3">
            <a:alphaModFix/>
          </a:blip>
          <a:stretch>
            <a:fillRect/>
          </a:stretch>
        </p:blipFill>
        <p:spPr>
          <a:xfrm>
            <a:off x="250200" y="880800"/>
            <a:ext cx="8643600" cy="4139899"/>
          </a:xfrm>
          <a:prstGeom prst="rect">
            <a:avLst/>
          </a:prstGeom>
          <a:noFill/>
          <a:ln cap="flat" cmpd="sng" w="9525">
            <a:solidFill>
              <a:schemeClr val="dk1"/>
            </a:solidFill>
            <a:prstDash val="solid"/>
            <a:round/>
            <a:headEnd len="sm" w="sm" type="none"/>
            <a:tailEnd len="sm" w="sm" type="none"/>
          </a:ln>
        </p:spPr>
      </p:pic>
      <p:sp>
        <p:nvSpPr>
          <p:cNvPr id="889" name="Google Shape;889;p100"/>
          <p:cNvSpPr/>
          <p:nvPr/>
        </p:nvSpPr>
        <p:spPr>
          <a:xfrm>
            <a:off x="804025" y="165700"/>
            <a:ext cx="7552200" cy="577200"/>
          </a:xfrm>
          <a:prstGeom prst="roundRect">
            <a:avLst>
              <a:gd fmla="val 16667" name="adj"/>
            </a:avLst>
          </a:prstGeom>
          <a:solidFill>
            <a:srgbClr val="558E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500">
                <a:latin typeface="Lora SemiBold"/>
                <a:ea typeface="Lora SemiBold"/>
                <a:cs typeface="Lora SemiBold"/>
                <a:sym typeface="Lora SemiBold"/>
              </a:rPr>
              <a:t>Step 5 :- Again,Go to forgot password page  and enter email id and click  on send with fetch the burp suite request. And send the request to intruder.</a:t>
            </a:r>
            <a:endParaRPr sz="1500">
              <a:latin typeface="Lora SemiBold"/>
              <a:ea typeface="Lora SemiBold"/>
              <a:cs typeface="Lora SemiBold"/>
              <a:sym typeface="Lora SemiBo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pic>
        <p:nvPicPr>
          <p:cNvPr id="894" name="Google Shape;894;p101"/>
          <p:cNvPicPr preferRelativeResize="0"/>
          <p:nvPr/>
        </p:nvPicPr>
        <p:blipFill>
          <a:blip r:embed="rId3">
            <a:alphaModFix/>
          </a:blip>
          <a:stretch>
            <a:fillRect/>
          </a:stretch>
        </p:blipFill>
        <p:spPr>
          <a:xfrm>
            <a:off x="152400" y="1056400"/>
            <a:ext cx="8839200" cy="3972399"/>
          </a:xfrm>
          <a:prstGeom prst="rect">
            <a:avLst/>
          </a:prstGeom>
          <a:noFill/>
          <a:ln cap="flat" cmpd="sng" w="9525">
            <a:solidFill>
              <a:schemeClr val="dk1"/>
            </a:solidFill>
            <a:prstDash val="solid"/>
            <a:round/>
            <a:headEnd len="sm" w="sm" type="none"/>
            <a:tailEnd len="sm" w="sm" type="none"/>
          </a:ln>
        </p:spPr>
      </p:pic>
      <p:sp>
        <p:nvSpPr>
          <p:cNvPr id="895" name="Google Shape;895;p101"/>
          <p:cNvSpPr/>
          <p:nvPr/>
        </p:nvSpPr>
        <p:spPr>
          <a:xfrm>
            <a:off x="866750" y="266050"/>
            <a:ext cx="7539600" cy="627300"/>
          </a:xfrm>
          <a:prstGeom prst="roundRect">
            <a:avLst>
              <a:gd fmla="val 16667" name="adj"/>
            </a:avLst>
          </a:prstGeom>
          <a:solidFill>
            <a:srgbClr val="558E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latin typeface="Lora SemiBold"/>
                <a:ea typeface="Lora SemiBold"/>
                <a:cs typeface="Lora SemiBold"/>
                <a:sym typeface="Lora SemiBold"/>
              </a:rPr>
              <a:t>Step 6 :- After clear all $ and add the $ only 5 and go to the payload option.</a:t>
            </a:r>
            <a:endParaRPr sz="1600">
              <a:latin typeface="Lora SemiBold"/>
              <a:ea typeface="Lora SemiBold"/>
              <a:cs typeface="Lora SemiBold"/>
              <a:sym typeface="Lora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txBox="1"/>
          <p:nvPr>
            <p:ph type="title"/>
          </p:nvPr>
        </p:nvSpPr>
        <p:spPr>
          <a:xfrm>
            <a:off x="311700" y="1713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t/>
            </a:r>
            <a:endParaRPr b="1" sz="3520">
              <a:latin typeface="Lora"/>
              <a:ea typeface="Lora"/>
              <a:cs typeface="Lora"/>
              <a:sym typeface="Lora"/>
            </a:endParaRPr>
          </a:p>
        </p:txBody>
      </p:sp>
      <p:sp>
        <p:nvSpPr>
          <p:cNvPr id="176" name="Google Shape;176;p21"/>
          <p:cNvSpPr txBox="1"/>
          <p:nvPr/>
        </p:nvSpPr>
        <p:spPr>
          <a:xfrm>
            <a:off x="2585425" y="892788"/>
            <a:ext cx="4102200" cy="48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100">
                <a:solidFill>
                  <a:srgbClr val="FF0000"/>
                </a:solidFill>
                <a:latin typeface="Roboto Serif SemiBold"/>
                <a:ea typeface="Roboto Serif SemiBold"/>
                <a:cs typeface="Roboto Serif SemiBold"/>
                <a:sym typeface="Roboto Serif SemiBold"/>
              </a:rPr>
              <a:t>Hardware Requirement</a:t>
            </a:r>
            <a:endParaRPr sz="2100">
              <a:solidFill>
                <a:srgbClr val="FF0000"/>
              </a:solidFill>
              <a:latin typeface="Roboto Serif SemiBold"/>
              <a:ea typeface="Roboto Serif SemiBold"/>
              <a:cs typeface="Roboto Serif SemiBold"/>
              <a:sym typeface="Roboto Serif SemiBold"/>
            </a:endParaRPr>
          </a:p>
        </p:txBody>
      </p:sp>
      <p:graphicFrame>
        <p:nvGraphicFramePr>
          <p:cNvPr id="177" name="Google Shape;177;p21"/>
          <p:cNvGraphicFramePr/>
          <p:nvPr/>
        </p:nvGraphicFramePr>
        <p:xfrm>
          <a:off x="952500" y="1583325"/>
          <a:ext cx="3000000" cy="3000000"/>
        </p:xfrm>
        <a:graphic>
          <a:graphicData uri="http://schemas.openxmlformats.org/drawingml/2006/table">
            <a:tbl>
              <a:tblPr>
                <a:noFill/>
                <a:tableStyleId>{05F68573-763F-4E36-AE68-366C777D46E5}</a:tableStyleId>
              </a:tblPr>
              <a:tblGrid>
                <a:gridCol w="3619500"/>
                <a:gridCol w="3619500"/>
              </a:tblGrid>
              <a:tr h="381000">
                <a:tc>
                  <a:txBody>
                    <a:bodyPr/>
                    <a:lstStyle/>
                    <a:p>
                      <a:pPr indent="0" lvl="0" marL="0" rtl="0" algn="l">
                        <a:spcBef>
                          <a:spcPts val="0"/>
                        </a:spcBef>
                        <a:spcAft>
                          <a:spcPts val="0"/>
                        </a:spcAft>
                        <a:buNone/>
                      </a:pPr>
                      <a:r>
                        <a:rPr b="1" lang="en-GB" sz="1600">
                          <a:latin typeface="Lora"/>
                          <a:ea typeface="Lora"/>
                          <a:cs typeface="Lora"/>
                          <a:sym typeface="Lora"/>
                        </a:rPr>
                        <a:t>Processor</a:t>
                      </a:r>
                      <a:endParaRPr b="1" sz="1600">
                        <a:latin typeface="Lora"/>
                        <a:ea typeface="Lora"/>
                        <a:cs typeface="Lora"/>
                        <a:sym typeface="Lor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GB" sz="1600">
                          <a:latin typeface="Lora"/>
                          <a:ea typeface="Lora"/>
                          <a:cs typeface="Lora"/>
                          <a:sym typeface="Lora"/>
                        </a:rPr>
                        <a:t>1.6 GHz</a:t>
                      </a:r>
                      <a:endParaRPr b="1" sz="1600">
                        <a:latin typeface="Lora"/>
                        <a:ea typeface="Lora"/>
                        <a:cs typeface="Lora"/>
                        <a:sym typeface="Lor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GB" sz="1600">
                          <a:latin typeface="Lora"/>
                          <a:ea typeface="Lora"/>
                          <a:cs typeface="Lora"/>
                          <a:sym typeface="Lora"/>
                        </a:rPr>
                        <a:t>RAM</a:t>
                      </a:r>
                      <a:endParaRPr b="1" sz="1600">
                        <a:latin typeface="Lora"/>
                        <a:ea typeface="Lora"/>
                        <a:cs typeface="Lora"/>
                        <a:sym typeface="Lor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GB" sz="1600">
                          <a:latin typeface="Lora"/>
                          <a:ea typeface="Lora"/>
                          <a:cs typeface="Lora"/>
                          <a:sym typeface="Lora"/>
                        </a:rPr>
                        <a:t>8 GB</a:t>
                      </a:r>
                      <a:endParaRPr b="1" sz="1600">
                        <a:latin typeface="Lora"/>
                        <a:ea typeface="Lora"/>
                        <a:cs typeface="Lora"/>
                        <a:sym typeface="Lor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GB" sz="1600">
                          <a:latin typeface="Lora"/>
                          <a:ea typeface="Lora"/>
                          <a:cs typeface="Lora"/>
                          <a:sym typeface="Lora"/>
                        </a:rPr>
                        <a:t>Free Hard Disk Space</a:t>
                      </a:r>
                      <a:endParaRPr b="1" sz="1600">
                        <a:latin typeface="Lora"/>
                        <a:ea typeface="Lora"/>
                        <a:cs typeface="Lora"/>
                        <a:sym typeface="Lor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GB" sz="1600">
                          <a:latin typeface="Lora"/>
                          <a:ea typeface="Lora"/>
                          <a:cs typeface="Lora"/>
                          <a:sym typeface="Lora"/>
                        </a:rPr>
                        <a:t>40 GB</a:t>
                      </a:r>
                      <a:endParaRPr b="1" sz="1600">
                        <a:latin typeface="Lora"/>
                        <a:ea typeface="Lora"/>
                        <a:cs typeface="Lora"/>
                        <a:sym typeface="Lor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78" name="Google Shape;178;p21"/>
          <p:cNvSpPr txBox="1"/>
          <p:nvPr/>
        </p:nvSpPr>
        <p:spPr>
          <a:xfrm>
            <a:off x="2823800" y="2973150"/>
            <a:ext cx="3813600" cy="38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100">
                <a:solidFill>
                  <a:srgbClr val="FF0000"/>
                </a:solidFill>
                <a:latin typeface="Roboto Serif SemiBold"/>
                <a:ea typeface="Roboto Serif SemiBold"/>
                <a:cs typeface="Roboto Serif SemiBold"/>
                <a:sym typeface="Roboto Serif SemiBold"/>
              </a:rPr>
              <a:t>Software Requirement</a:t>
            </a:r>
            <a:endParaRPr sz="2100">
              <a:solidFill>
                <a:srgbClr val="FF0000"/>
              </a:solidFill>
              <a:latin typeface="Roboto Serif SemiBold"/>
              <a:ea typeface="Roboto Serif SemiBold"/>
              <a:cs typeface="Roboto Serif SemiBold"/>
              <a:sym typeface="Roboto Serif SemiBold"/>
            </a:endParaRPr>
          </a:p>
        </p:txBody>
      </p:sp>
      <p:graphicFrame>
        <p:nvGraphicFramePr>
          <p:cNvPr id="179" name="Google Shape;179;p21"/>
          <p:cNvGraphicFramePr/>
          <p:nvPr/>
        </p:nvGraphicFramePr>
        <p:xfrm>
          <a:off x="1017025" y="3663700"/>
          <a:ext cx="3000000" cy="3000000"/>
        </p:xfrm>
        <a:graphic>
          <a:graphicData uri="http://schemas.openxmlformats.org/drawingml/2006/table">
            <a:tbl>
              <a:tblPr>
                <a:noFill/>
                <a:tableStyleId>{05F68573-763F-4E36-AE68-366C777D46E5}</a:tableStyleId>
              </a:tblPr>
              <a:tblGrid>
                <a:gridCol w="3619500"/>
                <a:gridCol w="3619500"/>
              </a:tblGrid>
              <a:tr h="381000">
                <a:tc>
                  <a:txBody>
                    <a:bodyPr/>
                    <a:lstStyle/>
                    <a:p>
                      <a:pPr indent="0" lvl="0" marL="0" rtl="0" algn="l">
                        <a:spcBef>
                          <a:spcPts val="0"/>
                        </a:spcBef>
                        <a:spcAft>
                          <a:spcPts val="0"/>
                        </a:spcAft>
                        <a:buNone/>
                      </a:pPr>
                      <a:r>
                        <a:rPr b="1" lang="en-GB" sz="1600">
                          <a:latin typeface="Lora"/>
                          <a:ea typeface="Lora"/>
                          <a:cs typeface="Lora"/>
                          <a:sym typeface="Lora"/>
                        </a:rPr>
                        <a:t>Operating System</a:t>
                      </a:r>
                      <a:endParaRPr b="1" sz="1600">
                        <a:latin typeface="Lora"/>
                        <a:ea typeface="Lora"/>
                        <a:cs typeface="Lora"/>
                        <a:sym typeface="Lor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GB" sz="1600">
                          <a:latin typeface="Lora"/>
                          <a:ea typeface="Lora"/>
                          <a:cs typeface="Lora"/>
                          <a:sym typeface="Lora"/>
                        </a:rPr>
                        <a:t>Linux &amp; Windows</a:t>
                      </a:r>
                      <a:endParaRPr b="1" sz="1600">
                        <a:latin typeface="Lora"/>
                        <a:ea typeface="Lora"/>
                        <a:cs typeface="Lora"/>
                        <a:sym typeface="Lor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GB" sz="1600">
                          <a:latin typeface="Lora"/>
                          <a:ea typeface="Lora"/>
                          <a:cs typeface="Lora"/>
                          <a:sym typeface="Lora"/>
                        </a:rPr>
                        <a:t>Tools</a:t>
                      </a:r>
                      <a:endParaRPr b="1" sz="1600">
                        <a:latin typeface="Lora"/>
                        <a:ea typeface="Lora"/>
                        <a:cs typeface="Lora"/>
                        <a:sym typeface="Lor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GB" sz="1600">
                          <a:latin typeface="Lora"/>
                          <a:ea typeface="Lora"/>
                          <a:cs typeface="Lora"/>
                          <a:sym typeface="Lora"/>
                        </a:rPr>
                        <a:t>Nmap,Burp-suite, SQLmap,PwnXSS</a:t>
                      </a:r>
                      <a:endParaRPr b="1" sz="1600">
                        <a:latin typeface="Lora"/>
                        <a:ea typeface="Lora"/>
                        <a:cs typeface="Lora"/>
                        <a:sym typeface="Lor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80" name="Google Shape;180;p21"/>
          <p:cNvSpPr/>
          <p:nvPr/>
        </p:nvSpPr>
        <p:spPr>
          <a:xfrm>
            <a:off x="263100" y="118850"/>
            <a:ext cx="8617800" cy="677700"/>
          </a:xfrm>
          <a:prstGeom prst="roundRect">
            <a:avLst>
              <a:gd fmla="val 16667" name="adj"/>
            </a:avLst>
          </a:prstGeom>
          <a:solidFill>
            <a:srgbClr val="BDC1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GB" sz="3220">
                <a:solidFill>
                  <a:schemeClr val="dk1"/>
                </a:solidFill>
                <a:latin typeface="Roboto Serif"/>
                <a:ea typeface="Roboto Serif"/>
                <a:cs typeface="Roboto Serif"/>
                <a:sym typeface="Roboto Serif"/>
              </a:rPr>
              <a:t>Hardware and Software Requirement</a:t>
            </a:r>
            <a:endParaRPr b="1" sz="3220">
              <a:solidFill>
                <a:schemeClr val="dk1"/>
              </a:solidFill>
              <a:latin typeface="Roboto Serif"/>
              <a:ea typeface="Roboto Serif"/>
              <a:cs typeface="Roboto Serif"/>
              <a:sym typeface="Roboto Serif"/>
            </a:endParaRPr>
          </a:p>
          <a:p>
            <a:pPr indent="0" lvl="0" marL="0" rtl="0" algn="ctr">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id="900" name="Google Shape;900;p102"/>
          <p:cNvPicPr preferRelativeResize="0"/>
          <p:nvPr/>
        </p:nvPicPr>
        <p:blipFill>
          <a:blip r:embed="rId3">
            <a:alphaModFix/>
          </a:blip>
          <a:stretch>
            <a:fillRect/>
          </a:stretch>
        </p:blipFill>
        <p:spPr>
          <a:xfrm>
            <a:off x="152400" y="880750"/>
            <a:ext cx="8839200" cy="4047699"/>
          </a:xfrm>
          <a:prstGeom prst="rect">
            <a:avLst/>
          </a:prstGeom>
          <a:noFill/>
          <a:ln cap="flat" cmpd="sng" w="9525">
            <a:solidFill>
              <a:schemeClr val="dk1"/>
            </a:solidFill>
            <a:prstDash val="solid"/>
            <a:round/>
            <a:headEnd len="sm" w="sm" type="none"/>
            <a:tailEnd len="sm" w="sm" type="none"/>
          </a:ln>
        </p:spPr>
      </p:pic>
      <p:sp>
        <p:nvSpPr>
          <p:cNvPr id="901" name="Google Shape;901;p102"/>
          <p:cNvSpPr/>
          <p:nvPr/>
        </p:nvSpPr>
        <p:spPr>
          <a:xfrm>
            <a:off x="841675" y="140600"/>
            <a:ext cx="7364100" cy="577200"/>
          </a:xfrm>
          <a:prstGeom prst="roundRect">
            <a:avLst>
              <a:gd fmla="val 16667" name="adj"/>
            </a:avLst>
          </a:prstGeom>
          <a:solidFill>
            <a:srgbClr val="558E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latin typeface="Lora SemiBold"/>
                <a:ea typeface="Lora SemiBold"/>
                <a:cs typeface="Lora SemiBold"/>
                <a:sym typeface="Lora SemiBold"/>
              </a:rPr>
              <a:t>Step 7 :- In this payload option select the payload type number  and start and end number. After click on the start attack.</a:t>
            </a:r>
            <a:endParaRPr sz="1600">
              <a:latin typeface="Lora SemiBold"/>
              <a:ea typeface="Lora SemiBold"/>
              <a:cs typeface="Lora SemiBold"/>
              <a:sym typeface="Lora SemiBo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pic>
        <p:nvPicPr>
          <p:cNvPr id="906" name="Google Shape;906;p103"/>
          <p:cNvPicPr preferRelativeResize="0"/>
          <p:nvPr/>
        </p:nvPicPr>
        <p:blipFill>
          <a:blip r:embed="rId3">
            <a:alphaModFix/>
          </a:blip>
          <a:stretch>
            <a:fillRect/>
          </a:stretch>
        </p:blipFill>
        <p:spPr>
          <a:xfrm>
            <a:off x="152400" y="981800"/>
            <a:ext cx="8839200" cy="4023000"/>
          </a:xfrm>
          <a:prstGeom prst="rect">
            <a:avLst/>
          </a:prstGeom>
          <a:noFill/>
          <a:ln cap="flat" cmpd="sng" w="9525">
            <a:solidFill>
              <a:schemeClr val="dk1"/>
            </a:solidFill>
            <a:prstDash val="solid"/>
            <a:round/>
            <a:headEnd len="sm" w="sm" type="none"/>
            <a:tailEnd len="sm" w="sm" type="none"/>
          </a:ln>
        </p:spPr>
      </p:pic>
      <p:sp>
        <p:nvSpPr>
          <p:cNvPr id="907" name="Google Shape;907;p103"/>
          <p:cNvSpPr/>
          <p:nvPr/>
        </p:nvSpPr>
        <p:spPr>
          <a:xfrm>
            <a:off x="1119000" y="276850"/>
            <a:ext cx="6906000" cy="522300"/>
          </a:xfrm>
          <a:prstGeom prst="roundRect">
            <a:avLst>
              <a:gd fmla="val 16667" name="adj"/>
            </a:avLst>
          </a:prstGeom>
          <a:solidFill>
            <a:srgbClr val="558E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700">
                <a:latin typeface="Lora SemiBold"/>
                <a:ea typeface="Lora SemiBold"/>
                <a:cs typeface="Lora SemiBold"/>
                <a:sym typeface="Lora SemiBold"/>
              </a:rPr>
              <a:t>Step 8 :- The attack is start successfully.</a:t>
            </a:r>
            <a:endParaRPr sz="1700">
              <a:latin typeface="Lora SemiBold"/>
              <a:ea typeface="Lora SemiBold"/>
              <a:cs typeface="Lora SemiBold"/>
              <a:sym typeface="Lora SemiBo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pic>
        <p:nvPicPr>
          <p:cNvPr id="912" name="Google Shape;912;p104"/>
          <p:cNvPicPr preferRelativeResize="0"/>
          <p:nvPr/>
        </p:nvPicPr>
        <p:blipFill>
          <a:blip r:embed="rId3">
            <a:alphaModFix/>
          </a:blip>
          <a:stretch>
            <a:fillRect/>
          </a:stretch>
        </p:blipFill>
        <p:spPr>
          <a:xfrm>
            <a:off x="152400" y="893850"/>
            <a:ext cx="8839200" cy="4128276"/>
          </a:xfrm>
          <a:prstGeom prst="rect">
            <a:avLst/>
          </a:prstGeom>
          <a:noFill/>
          <a:ln cap="flat" cmpd="sng" w="9525">
            <a:solidFill>
              <a:schemeClr val="dk1"/>
            </a:solidFill>
            <a:prstDash val="solid"/>
            <a:round/>
            <a:headEnd len="sm" w="sm" type="none"/>
            <a:tailEnd len="sm" w="sm" type="none"/>
          </a:ln>
        </p:spPr>
      </p:pic>
      <p:sp>
        <p:nvSpPr>
          <p:cNvPr id="913" name="Google Shape;913;p104"/>
          <p:cNvSpPr/>
          <p:nvPr/>
        </p:nvSpPr>
        <p:spPr>
          <a:xfrm>
            <a:off x="1147200" y="180875"/>
            <a:ext cx="6849600" cy="534600"/>
          </a:xfrm>
          <a:prstGeom prst="roundRect">
            <a:avLst>
              <a:gd fmla="val 16667" name="adj"/>
            </a:avLst>
          </a:prstGeom>
          <a:solidFill>
            <a:srgbClr val="558ED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latin typeface="Lora SemiBold"/>
                <a:ea typeface="Lora SemiBold"/>
                <a:cs typeface="Lora SemiBold"/>
                <a:sym typeface="Lora SemiBold"/>
              </a:rPr>
              <a:t>Step 9 :-As a result,we get the 10 email in Gmail Account.</a:t>
            </a:r>
            <a:endParaRPr sz="1600">
              <a:latin typeface="Lora SemiBold"/>
              <a:ea typeface="Lora SemiBold"/>
              <a:cs typeface="Lora SemiBold"/>
              <a:sym typeface="Lora SemiBo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05"/>
          <p:cNvSpPr txBox="1"/>
          <p:nvPr/>
        </p:nvSpPr>
        <p:spPr>
          <a:xfrm>
            <a:off x="739800" y="244525"/>
            <a:ext cx="7664400" cy="725700"/>
          </a:xfrm>
          <a:prstGeom prst="rect">
            <a:avLst/>
          </a:prstGeom>
          <a:noFill/>
          <a:ln>
            <a:noFill/>
          </a:ln>
        </p:spPr>
        <p:txBody>
          <a:bodyPr anchorCtr="0" anchor="t" bIns="91425" lIns="91425" spcFirstLastPara="1" rIns="91425" wrap="square" tIns="91425">
            <a:noAutofit/>
          </a:bodyPr>
          <a:lstStyle/>
          <a:p>
            <a:pPr indent="-393700" lvl="0" marL="457200" rtl="0" algn="ctr">
              <a:spcBef>
                <a:spcPts val="0"/>
              </a:spcBef>
              <a:spcAft>
                <a:spcPts val="0"/>
              </a:spcAft>
              <a:buClr>
                <a:schemeClr val="dk1"/>
              </a:buClr>
              <a:buSzPts val="2600"/>
              <a:buFont typeface="Roboto Serif"/>
              <a:buChar char="❖"/>
            </a:pPr>
            <a:r>
              <a:rPr b="1" lang="en-GB" sz="2600" u="sng">
                <a:solidFill>
                  <a:schemeClr val="dk1"/>
                </a:solidFill>
                <a:latin typeface="Roboto Serif"/>
                <a:ea typeface="Roboto Serif"/>
                <a:cs typeface="Roboto Serif"/>
                <a:sym typeface="Roboto Serif"/>
              </a:rPr>
              <a:t>No Rate Password Limit Prevention</a:t>
            </a:r>
            <a:endParaRPr b="1" sz="2600" u="sng">
              <a:solidFill>
                <a:schemeClr val="dk1"/>
              </a:solidFill>
              <a:latin typeface="Roboto Serif"/>
              <a:ea typeface="Roboto Serif"/>
              <a:cs typeface="Roboto Serif"/>
              <a:sym typeface="Roboto Serif"/>
            </a:endParaRPr>
          </a:p>
        </p:txBody>
      </p:sp>
      <p:pic>
        <p:nvPicPr>
          <p:cNvPr id="919" name="Google Shape;919;p105"/>
          <p:cNvPicPr preferRelativeResize="0"/>
          <p:nvPr/>
        </p:nvPicPr>
        <p:blipFill>
          <a:blip r:embed="rId3">
            <a:alphaModFix/>
          </a:blip>
          <a:stretch>
            <a:fillRect/>
          </a:stretch>
        </p:blipFill>
        <p:spPr>
          <a:xfrm>
            <a:off x="1310950" y="1211725"/>
            <a:ext cx="929775" cy="929775"/>
          </a:xfrm>
          <a:prstGeom prst="rect">
            <a:avLst/>
          </a:prstGeom>
          <a:noFill/>
          <a:ln>
            <a:noFill/>
          </a:ln>
        </p:spPr>
      </p:pic>
      <p:pic>
        <p:nvPicPr>
          <p:cNvPr id="920" name="Google Shape;920;p105"/>
          <p:cNvPicPr preferRelativeResize="0"/>
          <p:nvPr/>
        </p:nvPicPr>
        <p:blipFill>
          <a:blip r:embed="rId4">
            <a:alphaModFix/>
          </a:blip>
          <a:stretch>
            <a:fillRect/>
          </a:stretch>
        </p:blipFill>
        <p:spPr>
          <a:xfrm>
            <a:off x="5157950" y="1211725"/>
            <a:ext cx="929775" cy="929775"/>
          </a:xfrm>
          <a:prstGeom prst="rect">
            <a:avLst/>
          </a:prstGeom>
          <a:noFill/>
          <a:ln>
            <a:noFill/>
          </a:ln>
        </p:spPr>
      </p:pic>
      <p:pic>
        <p:nvPicPr>
          <p:cNvPr id="921" name="Google Shape;921;p105"/>
          <p:cNvPicPr preferRelativeResize="0"/>
          <p:nvPr/>
        </p:nvPicPr>
        <p:blipFill>
          <a:blip r:embed="rId5">
            <a:alphaModFix/>
          </a:blip>
          <a:stretch>
            <a:fillRect/>
          </a:stretch>
        </p:blipFill>
        <p:spPr>
          <a:xfrm>
            <a:off x="1310950" y="3401550"/>
            <a:ext cx="929775" cy="929775"/>
          </a:xfrm>
          <a:prstGeom prst="rect">
            <a:avLst/>
          </a:prstGeom>
          <a:noFill/>
          <a:ln>
            <a:noFill/>
          </a:ln>
        </p:spPr>
      </p:pic>
      <p:pic>
        <p:nvPicPr>
          <p:cNvPr id="922" name="Google Shape;922;p105"/>
          <p:cNvPicPr preferRelativeResize="0"/>
          <p:nvPr/>
        </p:nvPicPr>
        <p:blipFill>
          <a:blip r:embed="rId6">
            <a:alphaModFix/>
          </a:blip>
          <a:stretch>
            <a:fillRect/>
          </a:stretch>
        </p:blipFill>
        <p:spPr>
          <a:xfrm>
            <a:off x="5157950" y="3401550"/>
            <a:ext cx="929775" cy="929775"/>
          </a:xfrm>
          <a:prstGeom prst="rect">
            <a:avLst/>
          </a:prstGeom>
          <a:noFill/>
          <a:ln>
            <a:noFill/>
          </a:ln>
        </p:spPr>
      </p:pic>
      <p:sp>
        <p:nvSpPr>
          <p:cNvPr id="923" name="Google Shape;923;p105"/>
          <p:cNvSpPr txBox="1"/>
          <p:nvPr/>
        </p:nvSpPr>
        <p:spPr>
          <a:xfrm>
            <a:off x="2326838" y="1352613"/>
            <a:ext cx="27450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a:solidFill>
                  <a:schemeClr val="dk1"/>
                </a:solidFill>
                <a:latin typeface="Lora SemiBold"/>
                <a:ea typeface="Lora SemiBold"/>
                <a:cs typeface="Lora SemiBold"/>
                <a:sym typeface="Lora SemiBold"/>
              </a:rPr>
              <a:t>Monitoring API activity against your rate limit.</a:t>
            </a:r>
            <a:endParaRPr>
              <a:solidFill>
                <a:schemeClr val="dk1"/>
              </a:solidFill>
              <a:latin typeface="Lora SemiBold"/>
              <a:ea typeface="Lora SemiBold"/>
              <a:cs typeface="Lora SemiBold"/>
              <a:sym typeface="Lora SemiBold"/>
            </a:endParaRPr>
          </a:p>
        </p:txBody>
      </p:sp>
      <p:sp>
        <p:nvSpPr>
          <p:cNvPr id="924" name="Google Shape;924;p105"/>
          <p:cNvSpPr txBox="1"/>
          <p:nvPr/>
        </p:nvSpPr>
        <p:spPr>
          <a:xfrm>
            <a:off x="6087725" y="1228725"/>
            <a:ext cx="2745000" cy="895800"/>
          </a:xfrm>
          <a:prstGeom prst="rect">
            <a:avLst/>
          </a:prstGeom>
          <a:noFill/>
          <a:ln>
            <a:noFill/>
          </a:ln>
        </p:spPr>
        <p:txBody>
          <a:bodyPr anchorCtr="0" anchor="t" bIns="91425" lIns="91425" spcFirstLastPara="1" rIns="91425" wrap="square" tIns="91425">
            <a:spAutoFit/>
          </a:bodyPr>
          <a:lstStyle/>
          <a:p>
            <a:pPr indent="0" lvl="0" marL="228600" rtl="0" algn="ctr">
              <a:lnSpc>
                <a:spcPct val="115000"/>
              </a:lnSpc>
              <a:spcBef>
                <a:spcPts val="0"/>
              </a:spcBef>
              <a:spcAft>
                <a:spcPts val="0"/>
              </a:spcAft>
              <a:buNone/>
            </a:pPr>
            <a:r>
              <a:rPr lang="en-GB">
                <a:solidFill>
                  <a:schemeClr val="dk1"/>
                </a:solidFill>
                <a:latin typeface="Lora SemiBold"/>
                <a:ea typeface="Lora SemiBold"/>
                <a:cs typeface="Lora SemiBold"/>
                <a:sym typeface="Lora SemiBold"/>
              </a:rPr>
              <a:t>Extra precautions are taken with login, otp, vouchers etc.</a:t>
            </a:r>
            <a:endParaRPr>
              <a:solidFill>
                <a:schemeClr val="dk1"/>
              </a:solidFill>
              <a:latin typeface="Lora SemiBold"/>
              <a:ea typeface="Lora SemiBold"/>
              <a:cs typeface="Lora SemiBold"/>
              <a:sym typeface="Lora SemiBold"/>
            </a:endParaRPr>
          </a:p>
        </p:txBody>
      </p:sp>
      <p:sp>
        <p:nvSpPr>
          <p:cNvPr id="925" name="Google Shape;925;p105"/>
          <p:cNvSpPr txBox="1"/>
          <p:nvPr/>
        </p:nvSpPr>
        <p:spPr>
          <a:xfrm>
            <a:off x="2326850" y="3542438"/>
            <a:ext cx="2448600" cy="648000"/>
          </a:xfrm>
          <a:prstGeom prst="rect">
            <a:avLst/>
          </a:prstGeom>
          <a:noFill/>
          <a:ln>
            <a:noFill/>
          </a:ln>
        </p:spPr>
        <p:txBody>
          <a:bodyPr anchorCtr="0" anchor="t" bIns="91425" lIns="91425" spcFirstLastPara="1" rIns="91425" wrap="square" tIns="91425">
            <a:spAutoFit/>
          </a:bodyPr>
          <a:lstStyle/>
          <a:p>
            <a:pPr indent="0" lvl="0" marL="228600" rtl="0" algn="ctr">
              <a:lnSpc>
                <a:spcPct val="115000"/>
              </a:lnSpc>
              <a:spcBef>
                <a:spcPts val="0"/>
              </a:spcBef>
              <a:spcAft>
                <a:spcPts val="0"/>
              </a:spcAft>
              <a:buNone/>
            </a:pPr>
            <a:r>
              <a:rPr lang="en-GB">
                <a:solidFill>
                  <a:schemeClr val="dk1"/>
                </a:solidFill>
                <a:latin typeface="Lora SemiBold"/>
                <a:ea typeface="Lora SemiBold"/>
                <a:cs typeface="Lora SemiBold"/>
                <a:sym typeface="Lora SemiBold"/>
              </a:rPr>
              <a:t>Catching errors cause  by rate limiting.</a:t>
            </a:r>
            <a:endParaRPr>
              <a:solidFill>
                <a:schemeClr val="dk1"/>
              </a:solidFill>
              <a:latin typeface="Lora SemiBold"/>
              <a:ea typeface="Lora SemiBold"/>
              <a:cs typeface="Lora SemiBold"/>
              <a:sym typeface="Lora SemiBold"/>
            </a:endParaRPr>
          </a:p>
        </p:txBody>
      </p:sp>
      <p:sp>
        <p:nvSpPr>
          <p:cNvPr id="926" name="Google Shape;926;p105"/>
          <p:cNvSpPr txBox="1"/>
          <p:nvPr/>
        </p:nvSpPr>
        <p:spPr>
          <a:xfrm>
            <a:off x="6238325" y="3542438"/>
            <a:ext cx="2594400" cy="648000"/>
          </a:xfrm>
          <a:prstGeom prst="rect">
            <a:avLst/>
          </a:prstGeom>
          <a:noFill/>
          <a:ln>
            <a:noFill/>
          </a:ln>
        </p:spPr>
        <p:txBody>
          <a:bodyPr anchorCtr="0" anchor="t" bIns="91425" lIns="91425" spcFirstLastPara="1" rIns="91425" wrap="square" tIns="91425">
            <a:spAutoFit/>
          </a:bodyPr>
          <a:lstStyle/>
          <a:p>
            <a:pPr indent="0" lvl="0" marL="228600" rtl="0" algn="ctr">
              <a:lnSpc>
                <a:spcPct val="115000"/>
              </a:lnSpc>
              <a:spcBef>
                <a:spcPts val="0"/>
              </a:spcBef>
              <a:spcAft>
                <a:spcPts val="0"/>
              </a:spcAft>
              <a:buNone/>
            </a:pPr>
            <a:r>
              <a:rPr lang="en-GB">
                <a:solidFill>
                  <a:schemeClr val="dk1"/>
                </a:solidFill>
                <a:latin typeface="Lora SemiBold"/>
                <a:ea typeface="Lora SemiBold"/>
                <a:cs typeface="Lora SemiBold"/>
                <a:sym typeface="Lora SemiBold"/>
              </a:rPr>
              <a:t>Reducing the number of requests.</a:t>
            </a:r>
            <a:endParaRPr>
              <a:solidFill>
                <a:schemeClr val="dk1"/>
              </a:solidFill>
              <a:latin typeface="Lora SemiBold"/>
              <a:ea typeface="Lora SemiBold"/>
              <a:cs typeface="Lora SemiBold"/>
              <a:sym typeface="Lora SemiBold"/>
            </a:endParaRPr>
          </a:p>
        </p:txBody>
      </p:sp>
      <p:pic>
        <p:nvPicPr>
          <p:cNvPr id="927" name="Google Shape;927;p105"/>
          <p:cNvPicPr preferRelativeResize="0"/>
          <p:nvPr/>
        </p:nvPicPr>
        <p:blipFill>
          <a:blip r:embed="rId7">
            <a:alphaModFix/>
          </a:blip>
          <a:stretch>
            <a:fillRect/>
          </a:stretch>
        </p:blipFill>
        <p:spPr>
          <a:xfrm>
            <a:off x="1591500" y="1453262"/>
            <a:ext cx="368700" cy="446696"/>
          </a:xfrm>
          <a:prstGeom prst="rect">
            <a:avLst/>
          </a:prstGeom>
          <a:noFill/>
          <a:ln>
            <a:noFill/>
          </a:ln>
        </p:spPr>
      </p:pic>
      <p:pic>
        <p:nvPicPr>
          <p:cNvPr id="928" name="Google Shape;928;p105"/>
          <p:cNvPicPr preferRelativeResize="0"/>
          <p:nvPr/>
        </p:nvPicPr>
        <p:blipFill>
          <a:blip r:embed="rId8">
            <a:alphaModFix/>
          </a:blip>
          <a:stretch>
            <a:fillRect/>
          </a:stretch>
        </p:blipFill>
        <p:spPr>
          <a:xfrm>
            <a:off x="5341310" y="1453275"/>
            <a:ext cx="476955" cy="446700"/>
          </a:xfrm>
          <a:prstGeom prst="rect">
            <a:avLst/>
          </a:prstGeom>
          <a:noFill/>
          <a:ln>
            <a:noFill/>
          </a:ln>
        </p:spPr>
      </p:pic>
      <p:pic>
        <p:nvPicPr>
          <p:cNvPr id="929" name="Google Shape;929;p105"/>
          <p:cNvPicPr preferRelativeResize="0"/>
          <p:nvPr/>
        </p:nvPicPr>
        <p:blipFill>
          <a:blip r:embed="rId9">
            <a:alphaModFix/>
          </a:blip>
          <a:stretch>
            <a:fillRect/>
          </a:stretch>
        </p:blipFill>
        <p:spPr>
          <a:xfrm>
            <a:off x="5371563" y="3643088"/>
            <a:ext cx="502545" cy="446700"/>
          </a:xfrm>
          <a:prstGeom prst="rect">
            <a:avLst/>
          </a:prstGeom>
          <a:noFill/>
          <a:ln>
            <a:noFill/>
          </a:ln>
        </p:spPr>
      </p:pic>
      <p:pic>
        <p:nvPicPr>
          <p:cNvPr id="930" name="Google Shape;930;p105"/>
          <p:cNvPicPr preferRelativeResize="0"/>
          <p:nvPr/>
        </p:nvPicPr>
        <p:blipFill>
          <a:blip r:embed="rId10">
            <a:alphaModFix/>
          </a:blip>
          <a:stretch>
            <a:fillRect/>
          </a:stretch>
        </p:blipFill>
        <p:spPr>
          <a:xfrm>
            <a:off x="1632398" y="3643098"/>
            <a:ext cx="311955" cy="4466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pic>
        <p:nvPicPr>
          <p:cNvPr id="935" name="Google Shape;935;p106"/>
          <p:cNvPicPr preferRelativeResize="0"/>
          <p:nvPr/>
        </p:nvPicPr>
        <p:blipFill>
          <a:blip r:embed="rId3">
            <a:alphaModFix/>
          </a:blip>
          <a:stretch>
            <a:fillRect/>
          </a:stretch>
        </p:blipFill>
        <p:spPr>
          <a:xfrm>
            <a:off x="152400" y="1074175"/>
            <a:ext cx="8839200" cy="3918450"/>
          </a:xfrm>
          <a:prstGeom prst="rect">
            <a:avLst/>
          </a:prstGeom>
          <a:noFill/>
          <a:ln cap="flat" cmpd="sng" w="9525">
            <a:solidFill>
              <a:schemeClr val="dk1"/>
            </a:solidFill>
            <a:prstDash val="solid"/>
            <a:round/>
            <a:headEnd len="sm" w="sm" type="none"/>
            <a:tailEnd len="sm" w="sm" type="none"/>
          </a:ln>
        </p:spPr>
      </p:pic>
      <p:sp>
        <p:nvSpPr>
          <p:cNvPr id="936" name="Google Shape;936;p106"/>
          <p:cNvSpPr/>
          <p:nvPr/>
        </p:nvSpPr>
        <p:spPr>
          <a:xfrm>
            <a:off x="1841100" y="168975"/>
            <a:ext cx="6192600" cy="7236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600">
                <a:latin typeface="Roboto Serif"/>
                <a:ea typeface="Roboto Serif"/>
                <a:cs typeface="Roboto Serif"/>
                <a:sym typeface="Roboto Serif"/>
              </a:rPr>
              <a:t>SQL Injection</a:t>
            </a:r>
            <a:endParaRPr b="1" sz="2600">
              <a:latin typeface="Roboto Serif"/>
              <a:ea typeface="Roboto Serif"/>
              <a:cs typeface="Roboto Serif"/>
              <a:sym typeface="Roboto Serif"/>
            </a:endParaRPr>
          </a:p>
        </p:txBody>
      </p:sp>
      <p:sp>
        <p:nvSpPr>
          <p:cNvPr id="937" name="Google Shape;937;p106"/>
          <p:cNvSpPr/>
          <p:nvPr/>
        </p:nvSpPr>
        <p:spPr>
          <a:xfrm>
            <a:off x="833325" y="168975"/>
            <a:ext cx="806700" cy="723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600">
                <a:latin typeface="Roboto Serif"/>
                <a:ea typeface="Roboto Serif"/>
                <a:cs typeface="Roboto Serif"/>
                <a:sym typeface="Roboto Serif"/>
              </a:rPr>
              <a:t>10</a:t>
            </a:r>
            <a:endParaRPr b="1" sz="2600">
              <a:latin typeface="Roboto Serif"/>
              <a:ea typeface="Roboto Serif"/>
              <a:cs typeface="Roboto Serif"/>
              <a:sym typeface="Roboto Serif"/>
            </a:endParaRPr>
          </a:p>
        </p:txBody>
      </p:sp>
      <p:sp>
        <p:nvSpPr>
          <p:cNvPr id="938" name="Google Shape;938;p106"/>
          <p:cNvSpPr txBox="1"/>
          <p:nvPr/>
        </p:nvSpPr>
        <p:spPr>
          <a:xfrm>
            <a:off x="253425" y="1225450"/>
            <a:ext cx="38073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lt1"/>
                </a:solidFill>
                <a:latin typeface="Lora"/>
                <a:ea typeface="Lora"/>
                <a:cs typeface="Lora"/>
                <a:sym typeface="Lora"/>
              </a:rPr>
              <a:t>Tools :- </a:t>
            </a:r>
            <a:r>
              <a:rPr lang="en-GB" sz="1300">
                <a:solidFill>
                  <a:schemeClr val="lt1"/>
                </a:solidFill>
                <a:latin typeface="Lora SemiBold"/>
                <a:ea typeface="Lora SemiBold"/>
                <a:cs typeface="Lora SemiBold"/>
                <a:sym typeface="Lora SemiBold"/>
              </a:rPr>
              <a:t>SQLmap</a:t>
            </a:r>
            <a:endParaRPr sz="1300">
              <a:solidFill>
                <a:schemeClr val="lt1"/>
              </a:solidFill>
              <a:latin typeface="Lora SemiBold"/>
              <a:ea typeface="Lora SemiBold"/>
              <a:cs typeface="Lora SemiBold"/>
              <a:sym typeface="Lora SemiBold"/>
            </a:endParaRPr>
          </a:p>
        </p:txBody>
      </p:sp>
      <p:sp>
        <p:nvSpPr>
          <p:cNvPr id="939" name="Google Shape;939;p106"/>
          <p:cNvSpPr txBox="1"/>
          <p:nvPr/>
        </p:nvSpPr>
        <p:spPr>
          <a:xfrm>
            <a:off x="253425" y="1679300"/>
            <a:ext cx="45510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lt1"/>
                </a:solidFill>
                <a:latin typeface="Lora"/>
                <a:ea typeface="Lora"/>
                <a:cs typeface="Lora"/>
                <a:sym typeface="Lora"/>
              </a:rPr>
              <a:t>Website:- </a:t>
            </a:r>
            <a:r>
              <a:rPr lang="en-GB" sz="1300">
                <a:solidFill>
                  <a:srgbClr val="FFFFFF"/>
                </a:solidFill>
                <a:latin typeface="Lora SemiBold"/>
                <a:ea typeface="Lora SemiBold"/>
                <a:cs typeface="Lora SemiBold"/>
                <a:sym typeface="Lora SemiBold"/>
              </a:rPr>
              <a:t>https://www.atholbooks-sales.org/</a:t>
            </a:r>
            <a:endParaRPr sz="1300">
              <a:solidFill>
                <a:schemeClr val="lt1"/>
              </a:solidFill>
              <a:latin typeface="Lora SemiBold"/>
              <a:ea typeface="Lora SemiBold"/>
              <a:cs typeface="Lora SemiBold"/>
              <a:sym typeface="Lora SemiBo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pic>
        <p:nvPicPr>
          <p:cNvPr id="944" name="Google Shape;944;p107"/>
          <p:cNvPicPr preferRelativeResize="0"/>
          <p:nvPr/>
        </p:nvPicPr>
        <p:blipFill>
          <a:blip r:embed="rId3">
            <a:alphaModFix/>
          </a:blip>
          <a:stretch>
            <a:fillRect/>
          </a:stretch>
        </p:blipFill>
        <p:spPr>
          <a:xfrm>
            <a:off x="101500" y="1721275"/>
            <a:ext cx="2822649" cy="1869225"/>
          </a:xfrm>
          <a:prstGeom prst="rect">
            <a:avLst/>
          </a:prstGeom>
          <a:noFill/>
          <a:ln>
            <a:noFill/>
          </a:ln>
        </p:spPr>
      </p:pic>
      <p:pic>
        <p:nvPicPr>
          <p:cNvPr id="945" name="Google Shape;945;p107"/>
          <p:cNvPicPr preferRelativeResize="0"/>
          <p:nvPr/>
        </p:nvPicPr>
        <p:blipFill>
          <a:blip r:embed="rId4">
            <a:alphaModFix/>
          </a:blip>
          <a:stretch>
            <a:fillRect/>
          </a:stretch>
        </p:blipFill>
        <p:spPr>
          <a:xfrm>
            <a:off x="3112175" y="152400"/>
            <a:ext cx="978275" cy="972186"/>
          </a:xfrm>
          <a:prstGeom prst="rect">
            <a:avLst/>
          </a:prstGeom>
          <a:noFill/>
          <a:ln>
            <a:noFill/>
          </a:ln>
        </p:spPr>
      </p:pic>
      <p:pic>
        <p:nvPicPr>
          <p:cNvPr id="946" name="Google Shape;946;p107"/>
          <p:cNvPicPr preferRelativeResize="0"/>
          <p:nvPr/>
        </p:nvPicPr>
        <p:blipFill>
          <a:blip r:embed="rId5">
            <a:alphaModFix/>
          </a:blip>
          <a:stretch>
            <a:fillRect/>
          </a:stretch>
        </p:blipFill>
        <p:spPr>
          <a:xfrm>
            <a:off x="3112175" y="1124575"/>
            <a:ext cx="978275" cy="972186"/>
          </a:xfrm>
          <a:prstGeom prst="rect">
            <a:avLst/>
          </a:prstGeom>
          <a:noFill/>
          <a:ln>
            <a:noFill/>
          </a:ln>
        </p:spPr>
      </p:pic>
      <p:pic>
        <p:nvPicPr>
          <p:cNvPr id="947" name="Google Shape;947;p107"/>
          <p:cNvPicPr preferRelativeResize="0"/>
          <p:nvPr/>
        </p:nvPicPr>
        <p:blipFill>
          <a:blip r:embed="rId6">
            <a:alphaModFix/>
          </a:blip>
          <a:stretch>
            <a:fillRect/>
          </a:stretch>
        </p:blipFill>
        <p:spPr>
          <a:xfrm>
            <a:off x="3112175" y="2114663"/>
            <a:ext cx="978275" cy="972186"/>
          </a:xfrm>
          <a:prstGeom prst="rect">
            <a:avLst/>
          </a:prstGeom>
          <a:noFill/>
          <a:ln>
            <a:noFill/>
          </a:ln>
        </p:spPr>
      </p:pic>
      <p:pic>
        <p:nvPicPr>
          <p:cNvPr id="948" name="Google Shape;948;p107"/>
          <p:cNvPicPr preferRelativeResize="0"/>
          <p:nvPr/>
        </p:nvPicPr>
        <p:blipFill>
          <a:blip r:embed="rId7">
            <a:alphaModFix/>
          </a:blip>
          <a:stretch>
            <a:fillRect/>
          </a:stretch>
        </p:blipFill>
        <p:spPr>
          <a:xfrm>
            <a:off x="3112175" y="3086838"/>
            <a:ext cx="978275" cy="972191"/>
          </a:xfrm>
          <a:prstGeom prst="rect">
            <a:avLst/>
          </a:prstGeom>
          <a:noFill/>
          <a:ln>
            <a:noFill/>
          </a:ln>
        </p:spPr>
      </p:pic>
      <p:pic>
        <p:nvPicPr>
          <p:cNvPr id="949" name="Google Shape;949;p107"/>
          <p:cNvPicPr preferRelativeResize="0"/>
          <p:nvPr/>
        </p:nvPicPr>
        <p:blipFill>
          <a:blip r:embed="rId8">
            <a:alphaModFix/>
          </a:blip>
          <a:stretch>
            <a:fillRect/>
          </a:stretch>
        </p:blipFill>
        <p:spPr>
          <a:xfrm>
            <a:off x="3112175" y="4076925"/>
            <a:ext cx="978275" cy="972221"/>
          </a:xfrm>
          <a:prstGeom prst="rect">
            <a:avLst/>
          </a:prstGeom>
          <a:noFill/>
          <a:ln>
            <a:noFill/>
          </a:ln>
        </p:spPr>
      </p:pic>
      <p:sp>
        <p:nvSpPr>
          <p:cNvPr id="950" name="Google Shape;950;p107"/>
          <p:cNvSpPr txBox="1"/>
          <p:nvPr/>
        </p:nvSpPr>
        <p:spPr>
          <a:xfrm>
            <a:off x="4164975" y="1524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Target Site</a:t>
            </a:r>
            <a:endParaRPr b="1" sz="1600">
              <a:solidFill>
                <a:schemeClr val="dk1"/>
              </a:solidFill>
              <a:latin typeface="Roboto Serif"/>
              <a:ea typeface="Roboto Serif"/>
              <a:cs typeface="Roboto Serif"/>
              <a:sym typeface="Roboto Serif"/>
            </a:endParaRPr>
          </a:p>
        </p:txBody>
      </p:sp>
      <p:sp>
        <p:nvSpPr>
          <p:cNvPr id="951" name="Google Shape;951;p107"/>
          <p:cNvSpPr txBox="1"/>
          <p:nvPr/>
        </p:nvSpPr>
        <p:spPr>
          <a:xfrm>
            <a:off x="4164975" y="1086938"/>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Vulnerability</a:t>
            </a:r>
            <a:endParaRPr b="1" sz="1600">
              <a:solidFill>
                <a:schemeClr val="dk1"/>
              </a:solidFill>
              <a:latin typeface="Roboto Serif"/>
              <a:ea typeface="Roboto Serif"/>
              <a:cs typeface="Roboto Serif"/>
              <a:sym typeface="Roboto Serif"/>
            </a:endParaRPr>
          </a:p>
        </p:txBody>
      </p:sp>
      <p:sp>
        <p:nvSpPr>
          <p:cNvPr id="952" name="Google Shape;952;p107"/>
          <p:cNvSpPr txBox="1"/>
          <p:nvPr/>
        </p:nvSpPr>
        <p:spPr>
          <a:xfrm>
            <a:off x="4164975" y="20214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Severity</a:t>
            </a:r>
            <a:endParaRPr>
              <a:solidFill>
                <a:schemeClr val="dk1"/>
              </a:solidFill>
            </a:endParaRPr>
          </a:p>
        </p:txBody>
      </p:sp>
      <p:sp>
        <p:nvSpPr>
          <p:cNvPr id="953" name="Google Shape;953;p107"/>
          <p:cNvSpPr txBox="1"/>
          <p:nvPr/>
        </p:nvSpPr>
        <p:spPr>
          <a:xfrm>
            <a:off x="4164975" y="29864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Impact</a:t>
            </a:r>
            <a:endParaRPr b="1" sz="1600">
              <a:solidFill>
                <a:schemeClr val="dk1"/>
              </a:solidFill>
              <a:latin typeface="Roboto Serif"/>
              <a:ea typeface="Roboto Serif"/>
              <a:cs typeface="Roboto Serif"/>
              <a:sym typeface="Roboto Serif"/>
            </a:endParaRPr>
          </a:p>
        </p:txBody>
      </p:sp>
      <p:sp>
        <p:nvSpPr>
          <p:cNvPr id="954" name="Google Shape;954;p107"/>
          <p:cNvSpPr txBox="1"/>
          <p:nvPr/>
        </p:nvSpPr>
        <p:spPr>
          <a:xfrm>
            <a:off x="4164975" y="40769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Roboto Serif"/>
                <a:ea typeface="Roboto Serif"/>
                <a:cs typeface="Roboto Serif"/>
                <a:sym typeface="Roboto Serif"/>
              </a:rPr>
              <a:t>Tools</a:t>
            </a:r>
            <a:endParaRPr b="1" sz="1600">
              <a:solidFill>
                <a:schemeClr val="dk1"/>
              </a:solidFill>
              <a:latin typeface="Roboto Serif"/>
              <a:ea typeface="Roboto Serif"/>
              <a:cs typeface="Roboto Serif"/>
              <a:sym typeface="Roboto Serif"/>
            </a:endParaRPr>
          </a:p>
        </p:txBody>
      </p:sp>
      <p:sp>
        <p:nvSpPr>
          <p:cNvPr id="955" name="Google Shape;955;p107"/>
          <p:cNvSpPr txBox="1"/>
          <p:nvPr/>
        </p:nvSpPr>
        <p:spPr>
          <a:xfrm>
            <a:off x="4090450" y="552575"/>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GB" sz="1200">
                <a:solidFill>
                  <a:schemeClr val="dk1"/>
                </a:solidFill>
                <a:latin typeface="Lora SemiBold"/>
                <a:ea typeface="Lora SemiBold"/>
                <a:cs typeface="Lora SemiBold"/>
                <a:sym typeface="Lora SemiBold"/>
              </a:rPr>
              <a:t> https://www.atholbooks-sales.org/</a:t>
            </a:r>
            <a:endParaRPr sz="1200">
              <a:solidFill>
                <a:schemeClr val="dk1"/>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t/>
            </a:r>
            <a:endParaRPr sz="1200">
              <a:solidFill>
                <a:schemeClr val="dk1"/>
              </a:solidFill>
              <a:latin typeface="Lora SemiBold"/>
              <a:ea typeface="Lora SemiBold"/>
              <a:cs typeface="Lora SemiBold"/>
              <a:sym typeface="Lora SemiBold"/>
            </a:endParaRPr>
          </a:p>
        </p:txBody>
      </p:sp>
      <p:sp>
        <p:nvSpPr>
          <p:cNvPr id="956" name="Google Shape;956;p107"/>
          <p:cNvSpPr txBox="1"/>
          <p:nvPr/>
        </p:nvSpPr>
        <p:spPr>
          <a:xfrm>
            <a:off x="4164975" y="151805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1"/>
                </a:solidFill>
                <a:latin typeface="Lora SemiBold"/>
                <a:ea typeface="Lora SemiBold"/>
                <a:cs typeface="Lora SemiBold"/>
                <a:sym typeface="Lora SemiBold"/>
              </a:rPr>
              <a:t>SQL Injection</a:t>
            </a:r>
            <a:endParaRPr sz="1200">
              <a:solidFill>
                <a:schemeClr val="dk1"/>
              </a:solidFill>
              <a:latin typeface="Lora SemiBold"/>
              <a:ea typeface="Lora SemiBold"/>
              <a:cs typeface="Lora SemiBold"/>
              <a:sym typeface="Lora SemiBold"/>
            </a:endParaRPr>
          </a:p>
        </p:txBody>
      </p:sp>
      <p:sp>
        <p:nvSpPr>
          <p:cNvPr id="957" name="Google Shape;957;p107"/>
          <p:cNvSpPr txBox="1"/>
          <p:nvPr/>
        </p:nvSpPr>
        <p:spPr>
          <a:xfrm>
            <a:off x="4090450" y="2452600"/>
            <a:ext cx="50946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1"/>
                </a:solidFill>
                <a:latin typeface="Lora SemiBold"/>
                <a:ea typeface="Lora SemiBold"/>
                <a:cs typeface="Lora SemiBold"/>
                <a:sym typeface="Lora SemiBold"/>
              </a:rPr>
              <a:t> </a:t>
            </a:r>
            <a:r>
              <a:rPr lang="en-GB" sz="1200">
                <a:solidFill>
                  <a:srgbClr val="AD1D01"/>
                </a:solidFill>
                <a:latin typeface="Lora SemiBold"/>
                <a:ea typeface="Lora SemiBold"/>
                <a:cs typeface="Lora SemiBold"/>
                <a:sym typeface="Lora SemiBold"/>
              </a:rPr>
              <a:t>Critical</a:t>
            </a:r>
            <a:r>
              <a:rPr lang="en-GB" sz="1200">
                <a:solidFill>
                  <a:schemeClr val="dk1"/>
                </a:solidFill>
                <a:latin typeface="Lora SemiBold"/>
                <a:ea typeface="Lora SemiBold"/>
                <a:cs typeface="Lora SemiBold"/>
                <a:sym typeface="Lora SemiBold"/>
              </a:rPr>
              <a:t> (https://bugcrowd.com/vulnerability-rating-taxonomy)</a:t>
            </a:r>
            <a:endParaRPr sz="1200">
              <a:solidFill>
                <a:schemeClr val="dk1"/>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t/>
            </a:r>
            <a:endParaRPr sz="1200">
              <a:solidFill>
                <a:schemeClr val="dk1"/>
              </a:solidFill>
              <a:latin typeface="Lora SemiBold"/>
              <a:ea typeface="Lora SemiBold"/>
              <a:cs typeface="Lora SemiBold"/>
              <a:sym typeface="Lora SemiBold"/>
            </a:endParaRPr>
          </a:p>
        </p:txBody>
      </p:sp>
      <p:sp>
        <p:nvSpPr>
          <p:cNvPr id="958" name="Google Shape;958;p107"/>
          <p:cNvSpPr txBox="1"/>
          <p:nvPr/>
        </p:nvSpPr>
        <p:spPr>
          <a:xfrm>
            <a:off x="4164975" y="3367375"/>
            <a:ext cx="46929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1"/>
                </a:solidFill>
                <a:latin typeface="Lora SemiBold"/>
                <a:ea typeface="Lora SemiBold"/>
                <a:cs typeface="Lora SemiBold"/>
                <a:sym typeface="Lora SemiBold"/>
              </a:rPr>
              <a:t>The attacker can hijack user accounts and steal the sensitive data. An attacker can also steal cookies and sessions.</a:t>
            </a:r>
            <a:endParaRPr sz="1200">
              <a:solidFill>
                <a:schemeClr val="dk1"/>
              </a:solidFill>
              <a:latin typeface="Lora SemiBold"/>
              <a:ea typeface="Lora SemiBold"/>
              <a:cs typeface="Lora SemiBold"/>
              <a:sym typeface="Lora SemiBold"/>
            </a:endParaRPr>
          </a:p>
          <a:p>
            <a:pPr indent="0" lvl="0" marL="0" rtl="0" algn="l">
              <a:lnSpc>
                <a:spcPct val="115000"/>
              </a:lnSpc>
              <a:spcBef>
                <a:spcPts val="0"/>
              </a:spcBef>
              <a:spcAft>
                <a:spcPts val="0"/>
              </a:spcAft>
              <a:buNone/>
            </a:pPr>
            <a:r>
              <a:t/>
            </a:r>
            <a:endParaRPr sz="1200">
              <a:solidFill>
                <a:schemeClr val="dk1"/>
              </a:solidFill>
              <a:latin typeface="Lora SemiBold"/>
              <a:ea typeface="Lora SemiBold"/>
              <a:cs typeface="Lora SemiBold"/>
              <a:sym typeface="Lora SemiBold"/>
            </a:endParaRPr>
          </a:p>
        </p:txBody>
      </p:sp>
      <p:sp>
        <p:nvSpPr>
          <p:cNvPr id="959" name="Google Shape;959;p107"/>
          <p:cNvSpPr txBox="1"/>
          <p:nvPr/>
        </p:nvSpPr>
        <p:spPr>
          <a:xfrm>
            <a:off x="4240250" y="44945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latin typeface="Lora SemiBold"/>
                <a:ea typeface="Lora SemiBold"/>
                <a:cs typeface="Lora SemiBold"/>
                <a:sym typeface="Lora SemiBold"/>
              </a:rPr>
              <a:t>Sqlmap</a:t>
            </a:r>
            <a:endParaRPr sz="1200">
              <a:latin typeface="Lora SemiBold"/>
              <a:ea typeface="Lora SemiBold"/>
              <a:cs typeface="Lora SemiBold"/>
              <a:sym typeface="Lora SemiBo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pic>
        <p:nvPicPr>
          <p:cNvPr id="964" name="Google Shape;964;p108"/>
          <p:cNvPicPr preferRelativeResize="0"/>
          <p:nvPr/>
        </p:nvPicPr>
        <p:blipFill>
          <a:blip r:embed="rId3">
            <a:alphaModFix/>
          </a:blip>
          <a:stretch>
            <a:fillRect/>
          </a:stretch>
        </p:blipFill>
        <p:spPr>
          <a:xfrm>
            <a:off x="191200" y="809450"/>
            <a:ext cx="8761599" cy="4206874"/>
          </a:xfrm>
          <a:prstGeom prst="rect">
            <a:avLst/>
          </a:prstGeom>
          <a:noFill/>
          <a:ln cap="flat" cmpd="sng" w="9525">
            <a:solidFill>
              <a:schemeClr val="dk1"/>
            </a:solidFill>
            <a:prstDash val="solid"/>
            <a:round/>
            <a:headEnd len="sm" w="sm" type="none"/>
            <a:tailEnd len="sm" w="sm" type="none"/>
          </a:ln>
        </p:spPr>
      </p:pic>
      <p:sp>
        <p:nvSpPr>
          <p:cNvPr id="965" name="Google Shape;965;p108"/>
          <p:cNvSpPr/>
          <p:nvPr/>
        </p:nvSpPr>
        <p:spPr>
          <a:xfrm>
            <a:off x="1703175" y="141275"/>
            <a:ext cx="5849400" cy="567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ora SemiBold"/>
                <a:ea typeface="Lora SemiBold"/>
                <a:cs typeface="Lora SemiBold"/>
                <a:sym typeface="Lora SemiBold"/>
              </a:rPr>
              <a:t>Step 1 :- Visit the site: </a:t>
            </a:r>
            <a:r>
              <a:rPr lang="en-GB">
                <a:solidFill>
                  <a:schemeClr val="dk1"/>
                </a:solidFill>
                <a:latin typeface="Lora SemiBold"/>
                <a:ea typeface="Lora SemiBold"/>
                <a:cs typeface="Lora SemiBold"/>
                <a:sym typeface="Lora SemiBold"/>
              </a:rPr>
              <a:t>https://www.atholbooks-sales.org/</a:t>
            </a:r>
            <a:endParaRPr>
              <a:solidFill>
                <a:schemeClr val="dk1"/>
              </a:solidFill>
              <a:latin typeface="Lora SemiBold"/>
              <a:ea typeface="Lora SemiBold"/>
              <a:cs typeface="Lora SemiBold"/>
              <a:sym typeface="Lora SemiBo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pic>
        <p:nvPicPr>
          <p:cNvPr id="970" name="Google Shape;970;p109"/>
          <p:cNvPicPr preferRelativeResize="0"/>
          <p:nvPr/>
        </p:nvPicPr>
        <p:blipFill>
          <a:blip r:embed="rId3">
            <a:alphaModFix/>
          </a:blip>
          <a:stretch>
            <a:fillRect/>
          </a:stretch>
        </p:blipFill>
        <p:spPr>
          <a:xfrm>
            <a:off x="152400" y="921389"/>
            <a:ext cx="8839200" cy="4108035"/>
          </a:xfrm>
          <a:prstGeom prst="rect">
            <a:avLst/>
          </a:prstGeom>
          <a:noFill/>
          <a:ln cap="flat" cmpd="sng" w="9525">
            <a:solidFill>
              <a:schemeClr val="dk1"/>
            </a:solidFill>
            <a:prstDash val="solid"/>
            <a:round/>
            <a:headEnd len="sm" w="sm" type="none"/>
            <a:tailEnd len="sm" w="sm" type="none"/>
          </a:ln>
        </p:spPr>
      </p:pic>
      <p:sp>
        <p:nvSpPr>
          <p:cNvPr id="971" name="Google Shape;971;p109"/>
          <p:cNvSpPr/>
          <p:nvPr/>
        </p:nvSpPr>
        <p:spPr>
          <a:xfrm>
            <a:off x="492950" y="242150"/>
            <a:ext cx="7917000" cy="5547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dk1"/>
                </a:solidFill>
                <a:latin typeface="Lora SemiBold"/>
                <a:ea typeface="Lora SemiBold"/>
                <a:cs typeface="Lora SemiBold"/>
                <a:sym typeface="Lora SemiBold"/>
              </a:rPr>
              <a:t>Step 2 :-  Use SQL map tool in kali Linux. put -u before the URL and then provide the URL. Use --dbs for getting the database  control and use –risk 1 for increasing the risk level then we get the information that the backend database is MySQL.</a:t>
            </a:r>
            <a:endParaRPr sz="1000">
              <a:solidFill>
                <a:schemeClr val="dk1"/>
              </a:solidFill>
              <a:latin typeface="Lora SemiBold"/>
              <a:ea typeface="Lora SemiBold"/>
              <a:cs typeface="Lora SemiBold"/>
              <a:sym typeface="Lora SemiBold"/>
            </a:endParaRPr>
          </a:p>
          <a:p>
            <a:pPr indent="0" lvl="0" marL="0" rtl="0" algn="ctr">
              <a:spcBef>
                <a:spcPts val="0"/>
              </a:spcBef>
              <a:spcAft>
                <a:spcPts val="0"/>
              </a:spcAft>
              <a:buNone/>
            </a:pPr>
            <a:r>
              <a:t/>
            </a:r>
            <a:endParaRPr sz="1000">
              <a:solidFill>
                <a:schemeClr val="dk1"/>
              </a:solidFill>
              <a:latin typeface="Lora SemiBold"/>
              <a:ea typeface="Lora SemiBold"/>
              <a:cs typeface="Lora SemiBold"/>
              <a:sym typeface="Lora SemiBo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pic>
        <p:nvPicPr>
          <p:cNvPr id="976" name="Google Shape;976;p110"/>
          <p:cNvPicPr preferRelativeResize="0"/>
          <p:nvPr/>
        </p:nvPicPr>
        <p:blipFill>
          <a:blip r:embed="rId3">
            <a:alphaModFix/>
          </a:blip>
          <a:stretch>
            <a:fillRect/>
          </a:stretch>
        </p:blipFill>
        <p:spPr>
          <a:xfrm>
            <a:off x="152400" y="859875"/>
            <a:ext cx="8839200" cy="4140350"/>
          </a:xfrm>
          <a:prstGeom prst="rect">
            <a:avLst/>
          </a:prstGeom>
          <a:noFill/>
          <a:ln cap="flat" cmpd="sng" w="9525">
            <a:solidFill>
              <a:schemeClr val="dk1"/>
            </a:solidFill>
            <a:prstDash val="solid"/>
            <a:round/>
            <a:headEnd len="sm" w="sm" type="none"/>
            <a:tailEnd len="sm" w="sm" type="none"/>
          </a:ln>
        </p:spPr>
      </p:pic>
      <p:sp>
        <p:nvSpPr>
          <p:cNvPr id="977" name="Google Shape;977;p110"/>
          <p:cNvSpPr/>
          <p:nvPr/>
        </p:nvSpPr>
        <p:spPr>
          <a:xfrm>
            <a:off x="1665375" y="166500"/>
            <a:ext cx="5836800" cy="554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700">
                <a:solidFill>
                  <a:schemeClr val="dk1"/>
                </a:solidFill>
                <a:latin typeface="Lora SemiBold"/>
                <a:ea typeface="Lora SemiBold"/>
                <a:cs typeface="Lora SemiBold"/>
                <a:sym typeface="Lora SemiBold"/>
              </a:rPr>
              <a:t>Here We get  all the database name</a:t>
            </a:r>
            <a:endParaRPr sz="1700">
              <a:solidFill>
                <a:schemeClr val="dk1"/>
              </a:solidFill>
              <a:latin typeface="Lora SemiBold"/>
              <a:ea typeface="Lora SemiBold"/>
              <a:cs typeface="Lora SemiBold"/>
              <a:sym typeface="Lora SemiBo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pic>
        <p:nvPicPr>
          <p:cNvPr id="982" name="Google Shape;982;p111"/>
          <p:cNvPicPr preferRelativeResize="0"/>
          <p:nvPr/>
        </p:nvPicPr>
        <p:blipFill>
          <a:blip r:embed="rId3">
            <a:alphaModFix/>
          </a:blip>
          <a:stretch>
            <a:fillRect/>
          </a:stretch>
        </p:blipFill>
        <p:spPr>
          <a:xfrm>
            <a:off x="152400" y="883587"/>
            <a:ext cx="8839198" cy="4118789"/>
          </a:xfrm>
          <a:prstGeom prst="rect">
            <a:avLst/>
          </a:prstGeom>
          <a:noFill/>
          <a:ln cap="flat" cmpd="sng" w="9525">
            <a:solidFill>
              <a:schemeClr val="dk1"/>
            </a:solidFill>
            <a:prstDash val="solid"/>
            <a:round/>
            <a:headEnd len="sm" w="sm" type="none"/>
            <a:tailEnd len="sm" w="sm" type="none"/>
          </a:ln>
        </p:spPr>
      </p:pic>
      <p:sp>
        <p:nvSpPr>
          <p:cNvPr id="983" name="Google Shape;983;p111"/>
          <p:cNvSpPr/>
          <p:nvPr/>
        </p:nvSpPr>
        <p:spPr>
          <a:xfrm>
            <a:off x="492950" y="166500"/>
            <a:ext cx="8206800" cy="5421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a:solidFill>
                  <a:schemeClr val="dk1"/>
                </a:solidFill>
                <a:latin typeface="Lora SemiBold"/>
                <a:ea typeface="Lora SemiBold"/>
                <a:cs typeface="Lora SemiBold"/>
                <a:sym typeface="Lora SemiBold"/>
              </a:rPr>
              <a:t>Step 3:- After getting the database name use --tables command for retrieve all the tables name</a:t>
            </a:r>
            <a:endParaRPr>
              <a:solidFill>
                <a:schemeClr val="dk1"/>
              </a:solidFill>
              <a:latin typeface="Lora SemiBold"/>
              <a:ea typeface="Lora SemiBold"/>
              <a:cs typeface="Lora SemiBold"/>
              <a:sym typeface="Lora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